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8" r:id="rId3"/>
    <p:sldId id="283" r:id="rId4"/>
    <p:sldId id="282" r:id="rId5"/>
    <p:sldId id="339" r:id="rId6"/>
    <p:sldId id="340" r:id="rId7"/>
    <p:sldId id="341" r:id="rId8"/>
    <p:sldId id="344" r:id="rId9"/>
    <p:sldId id="326" r:id="rId10"/>
    <p:sldId id="345" r:id="rId11"/>
    <p:sldId id="327" r:id="rId12"/>
    <p:sldId id="332" r:id="rId13"/>
    <p:sldId id="333" r:id="rId14"/>
    <p:sldId id="329" r:id="rId15"/>
    <p:sldId id="335" r:id="rId16"/>
    <p:sldId id="336" r:id="rId17"/>
    <p:sldId id="338" r:id="rId18"/>
    <p:sldId id="26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5C8F"/>
    <a:srgbClr val="2A6492"/>
    <a:srgbClr val="DF4A29"/>
    <a:srgbClr val="41B3BD"/>
    <a:srgbClr val="7831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83656" autoAdjust="0"/>
  </p:normalViewPr>
  <p:slideViewPr>
    <p:cSldViewPr snapToGrid="0" snapToObjects="1">
      <p:cViewPr varScale="1">
        <p:scale>
          <a:sx n="92" d="100"/>
          <a:sy n="92" d="100"/>
        </p:scale>
        <p:origin x="10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BA1505-A25E-44B2-B038-D2BDCA02F136}" type="datetimeFigureOut">
              <a:rPr lang="en-US" smtClean="0"/>
              <a:t>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90D84B-5D14-4FA2-A33B-4E462ACC1189}" type="slidenum">
              <a:rPr lang="en-US" smtClean="0"/>
              <a:t>‹#›</a:t>
            </a:fld>
            <a:endParaRPr lang="en-US"/>
          </a:p>
        </p:txBody>
      </p:sp>
    </p:spTree>
    <p:extLst>
      <p:ext uri="{BB962C8B-B14F-4D97-AF65-F5344CB8AC3E}">
        <p14:creationId xmlns:p14="http://schemas.microsoft.com/office/powerpoint/2010/main" val="1263498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75DB4-9294-E2BF-30AB-4CFBF31838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E8FE5F-015E-E274-F93E-78A6475130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48C116-8572-A3B8-D9F4-D12D5E4A9EF1}"/>
              </a:ext>
            </a:extLst>
          </p:cNvPr>
          <p:cNvSpPr>
            <a:spLocks noGrp="1"/>
          </p:cNvSpPr>
          <p:nvPr>
            <p:ph type="body" idx="1"/>
          </p:nvPr>
        </p:nvSpPr>
        <p:spPr/>
        <p:txBody>
          <a:bodyPr/>
          <a:lstStyle/>
          <a:p>
            <a:r>
              <a:rPr lang="en-US" sz="1800" b="0" i="0" u="none" strike="noStrike" baseline="0" dirty="0">
                <a:solidFill>
                  <a:srgbClr val="000000"/>
                </a:solidFill>
                <a:latin typeface="Times New Roman" panose="02020603050405020304" pitchFamily="18" charset="0"/>
              </a:rPr>
              <a:t>The first module is the Query Router, which acts as the entry point for the system. The objective of this module is to classify the user's query into one of two categories: theoretical or numerical/code based. It employs a lightweight classifier, such as a smaller fine-tuned LLM, to predict the query type based on its structure and keywords. </a:t>
            </a:r>
            <a:endParaRPr lang="en-US" dirty="0"/>
          </a:p>
        </p:txBody>
      </p:sp>
      <p:sp>
        <p:nvSpPr>
          <p:cNvPr id="4" name="Slide Number Placeholder 3">
            <a:extLst>
              <a:ext uri="{FF2B5EF4-FFF2-40B4-BE49-F238E27FC236}">
                <a16:creationId xmlns:a16="http://schemas.microsoft.com/office/drawing/2014/main" id="{36699E6A-BB04-8208-0590-ECCFA9812103}"/>
              </a:ext>
            </a:extLst>
          </p:cNvPr>
          <p:cNvSpPr>
            <a:spLocks noGrp="1"/>
          </p:cNvSpPr>
          <p:nvPr>
            <p:ph type="sldNum" sz="quarter" idx="5"/>
          </p:nvPr>
        </p:nvSpPr>
        <p:spPr/>
        <p:txBody>
          <a:bodyPr/>
          <a:lstStyle/>
          <a:p>
            <a:fld id="{EB3FF0AF-100E-448F-A35E-75A6378185A2}" type="slidenum">
              <a:rPr lang="en-US" smtClean="0"/>
              <a:t>8</a:t>
            </a:fld>
            <a:endParaRPr lang="en-US"/>
          </a:p>
        </p:txBody>
      </p:sp>
    </p:spTree>
    <p:extLst>
      <p:ext uri="{BB962C8B-B14F-4D97-AF65-F5344CB8AC3E}">
        <p14:creationId xmlns:p14="http://schemas.microsoft.com/office/powerpoint/2010/main" val="4109983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Times New Roman" panose="02020603050405020304" pitchFamily="18" charset="0"/>
              </a:rPr>
              <a:t>the RAG system begins by retrieving the top-k most relevant documents from a knowledge base, such as a Reservoir Rock Properties course or related textbooks. These documents, along with the user query, are then passed to an LLM for response generation. The LLM integrates the retrieved information to produce a comprehensive and scientifically accurate answer. </a:t>
            </a:r>
            <a:endParaRPr lang="en-US" dirty="0"/>
          </a:p>
        </p:txBody>
      </p:sp>
      <p:sp>
        <p:nvSpPr>
          <p:cNvPr id="4" name="Slide Number Placeholder 3"/>
          <p:cNvSpPr>
            <a:spLocks noGrp="1"/>
          </p:cNvSpPr>
          <p:nvPr>
            <p:ph type="sldNum" sz="quarter" idx="5"/>
          </p:nvPr>
        </p:nvSpPr>
        <p:spPr/>
        <p:txBody>
          <a:bodyPr/>
          <a:lstStyle/>
          <a:p>
            <a:fld id="{EB3FF0AF-100E-448F-A35E-75A6378185A2}" type="slidenum">
              <a:rPr lang="en-US" smtClean="0"/>
              <a:t>9</a:t>
            </a:fld>
            <a:endParaRPr lang="en-US"/>
          </a:p>
        </p:txBody>
      </p:sp>
    </p:spTree>
    <p:extLst>
      <p:ext uri="{BB962C8B-B14F-4D97-AF65-F5344CB8AC3E}">
        <p14:creationId xmlns:p14="http://schemas.microsoft.com/office/powerpoint/2010/main" val="2757376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Times New Roman" panose="02020603050405020304" pitchFamily="18" charset="0"/>
              </a:rPr>
              <a:t>For numerical or code-based problems, the system takes a more structured approach to ensure correctness and precision. Once the query is classified as a numerical or a code-related problem, it is routed to the Concept Agent (CA). The CA performs reasoning and generates a step-by-step procedure to solve the problem. For </a:t>
            </a:r>
            <a:endParaRPr lang="en-US" dirty="0"/>
          </a:p>
        </p:txBody>
      </p:sp>
      <p:sp>
        <p:nvSpPr>
          <p:cNvPr id="4" name="Slide Number Placeholder 3"/>
          <p:cNvSpPr>
            <a:spLocks noGrp="1"/>
          </p:cNvSpPr>
          <p:nvPr>
            <p:ph type="sldNum" sz="quarter" idx="5"/>
          </p:nvPr>
        </p:nvSpPr>
        <p:spPr/>
        <p:txBody>
          <a:bodyPr/>
          <a:lstStyle/>
          <a:p>
            <a:fld id="{EB3FF0AF-100E-448F-A35E-75A6378185A2}" type="slidenum">
              <a:rPr lang="en-US" smtClean="0"/>
              <a:t>11</a:t>
            </a:fld>
            <a:endParaRPr lang="en-US"/>
          </a:p>
        </p:txBody>
      </p:sp>
    </p:spTree>
    <p:extLst>
      <p:ext uri="{BB962C8B-B14F-4D97-AF65-F5344CB8AC3E}">
        <p14:creationId xmlns:p14="http://schemas.microsoft.com/office/powerpoint/2010/main" val="2694504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rPr>
              <a:t>The input of the Execution Agent (EA) is the code generated by preceding agent. This agent then calculates the numerical output </a:t>
            </a:r>
            <a:endParaRPr lang="en-US" dirty="0"/>
          </a:p>
          <a:p>
            <a:endParaRPr lang="en-US" dirty="0"/>
          </a:p>
        </p:txBody>
      </p:sp>
      <p:sp>
        <p:nvSpPr>
          <p:cNvPr id="4" name="Slide Number Placeholder 3"/>
          <p:cNvSpPr>
            <a:spLocks noGrp="1"/>
          </p:cNvSpPr>
          <p:nvPr>
            <p:ph type="sldNum" sz="quarter" idx="5"/>
          </p:nvPr>
        </p:nvSpPr>
        <p:spPr/>
        <p:txBody>
          <a:bodyPr/>
          <a:lstStyle/>
          <a:p>
            <a:fld id="{EB3FF0AF-100E-448F-A35E-75A6378185A2}" type="slidenum">
              <a:rPr lang="en-US" smtClean="0"/>
              <a:t>12</a:t>
            </a:fld>
            <a:endParaRPr lang="en-US"/>
          </a:p>
        </p:txBody>
      </p:sp>
    </p:spTree>
    <p:extLst>
      <p:ext uri="{BB962C8B-B14F-4D97-AF65-F5344CB8AC3E}">
        <p14:creationId xmlns:p14="http://schemas.microsoft.com/office/powerpoint/2010/main" val="548586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Times New Roman" panose="02020603050405020304" pitchFamily="18" charset="0"/>
              </a:rPr>
              <a:t>Our TA chatbot, however, was trained to pay close attention to the units, by converting everything to a consistent unit system before performing any calculations and converting the results back to the desired unit system once calculations are completed, thus providing the correct answer, which was equal to the ground truth, in the first trial for the same prompt that was provided to other models. </a:t>
            </a:r>
            <a:endParaRPr lang="en-US" dirty="0"/>
          </a:p>
        </p:txBody>
      </p:sp>
      <p:sp>
        <p:nvSpPr>
          <p:cNvPr id="4" name="Slide Number Placeholder 3"/>
          <p:cNvSpPr>
            <a:spLocks noGrp="1"/>
          </p:cNvSpPr>
          <p:nvPr>
            <p:ph type="sldNum" sz="quarter" idx="5"/>
          </p:nvPr>
        </p:nvSpPr>
        <p:spPr/>
        <p:txBody>
          <a:bodyPr/>
          <a:lstStyle/>
          <a:p>
            <a:fld id="{EB3FF0AF-100E-448F-A35E-75A6378185A2}" type="slidenum">
              <a:rPr lang="en-US" smtClean="0"/>
              <a:t>13</a:t>
            </a:fld>
            <a:endParaRPr lang="en-US"/>
          </a:p>
        </p:txBody>
      </p:sp>
    </p:spTree>
    <p:extLst>
      <p:ext uri="{BB962C8B-B14F-4D97-AF65-F5344CB8AC3E}">
        <p14:creationId xmlns:p14="http://schemas.microsoft.com/office/powerpoint/2010/main" val="2780522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Times New Roman" panose="02020603050405020304" pitchFamily="18" charset="0"/>
              </a:rPr>
              <a:t>The input to the code generator is the concept template. It takes the concept template and generates a python code with basic python construct that can be executed without including complex dependencies. For example, in numerical problems, it applies relevant formulas provided in a concept template step by step. </a:t>
            </a:r>
            <a:endParaRPr lang="en-US" dirty="0"/>
          </a:p>
        </p:txBody>
      </p:sp>
      <p:sp>
        <p:nvSpPr>
          <p:cNvPr id="4" name="Slide Number Placeholder 3"/>
          <p:cNvSpPr>
            <a:spLocks noGrp="1"/>
          </p:cNvSpPr>
          <p:nvPr>
            <p:ph type="sldNum" sz="quarter" idx="5"/>
          </p:nvPr>
        </p:nvSpPr>
        <p:spPr/>
        <p:txBody>
          <a:bodyPr/>
          <a:lstStyle/>
          <a:p>
            <a:fld id="{EB3FF0AF-100E-448F-A35E-75A6378185A2}" type="slidenum">
              <a:rPr lang="en-US" smtClean="0"/>
              <a:t>14</a:t>
            </a:fld>
            <a:endParaRPr lang="en-US"/>
          </a:p>
        </p:txBody>
      </p:sp>
    </p:spTree>
    <p:extLst>
      <p:ext uri="{BB962C8B-B14F-4D97-AF65-F5344CB8AC3E}">
        <p14:creationId xmlns:p14="http://schemas.microsoft.com/office/powerpoint/2010/main" val="545746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FF0AF-100E-448F-A35E-75A6378185A2}" type="slidenum">
              <a:rPr lang="en-US" smtClean="0"/>
              <a:t>15</a:t>
            </a:fld>
            <a:endParaRPr lang="en-US"/>
          </a:p>
        </p:txBody>
      </p:sp>
    </p:spTree>
    <p:extLst>
      <p:ext uri="{BB962C8B-B14F-4D97-AF65-F5344CB8AC3E}">
        <p14:creationId xmlns:p14="http://schemas.microsoft.com/office/powerpoint/2010/main" val="244597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FF0AF-100E-448F-A35E-75A6378185A2}" type="slidenum">
              <a:rPr lang="en-US" smtClean="0"/>
              <a:t>16</a:t>
            </a:fld>
            <a:endParaRPr lang="en-US"/>
          </a:p>
        </p:txBody>
      </p:sp>
    </p:spTree>
    <p:extLst>
      <p:ext uri="{BB962C8B-B14F-4D97-AF65-F5344CB8AC3E}">
        <p14:creationId xmlns:p14="http://schemas.microsoft.com/office/powerpoint/2010/main" val="3133073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Times New Roman" panose="02020603050405020304" pitchFamily="18" charset="0"/>
              </a:rPr>
              <a:t>expand our chatbot’s capabilities to additional high DFW courses, such as engineering mechanics/statics (with problems such as bridge / truss analysis), as well as other computer science courses, (including data structures and algorithm optimization techniques, as well as cybersecurity and digital forensics). </a:t>
            </a:r>
            <a:endParaRPr lang="en-US" dirty="0"/>
          </a:p>
        </p:txBody>
      </p:sp>
      <p:sp>
        <p:nvSpPr>
          <p:cNvPr id="4" name="Slide Number Placeholder 3"/>
          <p:cNvSpPr>
            <a:spLocks noGrp="1"/>
          </p:cNvSpPr>
          <p:nvPr>
            <p:ph type="sldNum" sz="quarter" idx="5"/>
          </p:nvPr>
        </p:nvSpPr>
        <p:spPr/>
        <p:txBody>
          <a:bodyPr/>
          <a:lstStyle/>
          <a:p>
            <a:fld id="{EB3FF0AF-100E-448F-A35E-75A6378185A2}" type="slidenum">
              <a:rPr lang="en-US" smtClean="0"/>
              <a:t>17</a:t>
            </a:fld>
            <a:endParaRPr lang="en-US"/>
          </a:p>
        </p:txBody>
      </p:sp>
    </p:spTree>
    <p:extLst>
      <p:ext uri="{BB962C8B-B14F-4D97-AF65-F5344CB8AC3E}">
        <p14:creationId xmlns:p14="http://schemas.microsoft.com/office/powerpoint/2010/main" val="3521215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13B8F-AFDA-524B-9C5A-4D2867F380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06791F-FC81-6847-B685-6F225EA09D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20BDA880-D841-194A-ABC4-4AF3894AA1B5}"/>
              </a:ext>
            </a:extLst>
          </p:cNvPr>
          <p:cNvSpPr>
            <a:spLocks noGrp="1"/>
          </p:cNvSpPr>
          <p:nvPr>
            <p:ph type="sldNum" sz="quarter" idx="12"/>
          </p:nvPr>
        </p:nvSpPr>
        <p:spPr/>
        <p:txBody>
          <a:bodyPr/>
          <a:lstStyle/>
          <a:p>
            <a:fld id="{B89BCABA-01C0-814D-85CF-E2203A7FABEC}" type="slidenum">
              <a:rPr lang="en-US" smtClean="0"/>
              <a:t>‹#›</a:t>
            </a:fld>
            <a:endParaRPr lang="en-US"/>
          </a:p>
        </p:txBody>
      </p:sp>
    </p:spTree>
    <p:extLst>
      <p:ext uri="{BB962C8B-B14F-4D97-AF65-F5344CB8AC3E}">
        <p14:creationId xmlns:p14="http://schemas.microsoft.com/office/powerpoint/2010/main" val="3678424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0636FF-FF4F-724E-A520-EA45894A463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0584D67-6C49-514D-8917-FC6232040DE1}"/>
              </a:ext>
            </a:extLst>
          </p:cNvPr>
          <p:cNvSpPr>
            <a:spLocks noGrp="1"/>
          </p:cNvSpPr>
          <p:nvPr>
            <p:ph type="sldNum" sz="quarter" idx="12"/>
          </p:nvPr>
        </p:nvSpPr>
        <p:spPr/>
        <p:txBody>
          <a:bodyPr/>
          <a:lstStyle/>
          <a:p>
            <a:fld id="{B89BCABA-01C0-814D-85CF-E2203A7FABEC}" type="slidenum">
              <a:rPr lang="en-US" smtClean="0"/>
              <a:t>‹#›</a:t>
            </a:fld>
            <a:endParaRPr lang="en-US"/>
          </a:p>
        </p:txBody>
      </p:sp>
      <p:sp>
        <p:nvSpPr>
          <p:cNvPr id="4" name="Title 3">
            <a:extLst>
              <a:ext uri="{FF2B5EF4-FFF2-40B4-BE49-F238E27FC236}">
                <a16:creationId xmlns:a16="http://schemas.microsoft.com/office/drawing/2014/main" id="{A8707F93-4740-8A18-43C7-909BEF2D95CE}"/>
              </a:ext>
            </a:extLst>
          </p:cNvPr>
          <p:cNvSpPr>
            <a:spLocks noGrp="1"/>
          </p:cNvSpPr>
          <p:nvPr>
            <p:ph type="title"/>
          </p:nvPr>
        </p:nvSpPr>
        <p:spPr>
          <a:xfrm>
            <a:off x="838200" y="1175657"/>
            <a:ext cx="10515600" cy="1203961"/>
          </a:xfrm>
        </p:spPr>
        <p:txBody>
          <a:bodyPr/>
          <a:lstStyle/>
          <a:p>
            <a:r>
              <a:rPr lang="en-US" dirty="0"/>
              <a:t>Click to edit Master title style</a:t>
            </a:r>
          </a:p>
        </p:txBody>
      </p:sp>
    </p:spTree>
    <p:extLst>
      <p:ext uri="{BB962C8B-B14F-4D97-AF65-F5344CB8AC3E}">
        <p14:creationId xmlns:p14="http://schemas.microsoft.com/office/powerpoint/2010/main" val="1235515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CED80-5817-8F4D-8238-D1D221EE3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0602A6-108E-1442-8199-BBAFB51416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06086EC9-80FE-7644-BB8B-C1E40BE3A056}"/>
              </a:ext>
            </a:extLst>
          </p:cNvPr>
          <p:cNvSpPr>
            <a:spLocks noGrp="1"/>
          </p:cNvSpPr>
          <p:nvPr>
            <p:ph type="sldNum" sz="quarter" idx="12"/>
          </p:nvPr>
        </p:nvSpPr>
        <p:spPr/>
        <p:txBody>
          <a:bodyPr/>
          <a:lstStyle/>
          <a:p>
            <a:fld id="{B89BCABA-01C0-814D-85CF-E2203A7FABEC}" type="slidenum">
              <a:rPr lang="en-US" smtClean="0"/>
              <a:t>‹#›</a:t>
            </a:fld>
            <a:endParaRPr lang="en-US"/>
          </a:p>
        </p:txBody>
      </p:sp>
    </p:spTree>
    <p:extLst>
      <p:ext uri="{BB962C8B-B14F-4D97-AF65-F5344CB8AC3E}">
        <p14:creationId xmlns:p14="http://schemas.microsoft.com/office/powerpoint/2010/main" val="3638300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E758D-BA61-3C40-8B07-0095E4928E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4FB84B-BC82-4244-A628-2F780F7D90C0}"/>
              </a:ext>
            </a:extLst>
          </p:cNvPr>
          <p:cNvSpPr>
            <a:spLocks noGrp="1"/>
          </p:cNvSpPr>
          <p:nvPr>
            <p:ph sz="half" idx="1"/>
          </p:nvPr>
        </p:nvSpPr>
        <p:spPr>
          <a:xfrm>
            <a:off x="838200" y="2379619"/>
            <a:ext cx="5181600" cy="37973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BF028F-0F9B-394A-825F-72C14961B3E6}"/>
              </a:ext>
            </a:extLst>
          </p:cNvPr>
          <p:cNvSpPr>
            <a:spLocks noGrp="1"/>
          </p:cNvSpPr>
          <p:nvPr>
            <p:ph sz="half" idx="2"/>
          </p:nvPr>
        </p:nvSpPr>
        <p:spPr>
          <a:xfrm>
            <a:off x="6172200" y="2379619"/>
            <a:ext cx="5181600" cy="379734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CD4F07AC-A0D6-EF4D-93A0-CF3E7FF8637D}"/>
              </a:ext>
            </a:extLst>
          </p:cNvPr>
          <p:cNvSpPr>
            <a:spLocks noGrp="1"/>
          </p:cNvSpPr>
          <p:nvPr>
            <p:ph type="sldNum" sz="quarter" idx="12"/>
          </p:nvPr>
        </p:nvSpPr>
        <p:spPr/>
        <p:txBody>
          <a:bodyPr/>
          <a:lstStyle/>
          <a:p>
            <a:fld id="{B89BCABA-01C0-814D-85CF-E2203A7FABEC}" type="slidenum">
              <a:rPr lang="en-US" smtClean="0"/>
              <a:t>‹#›</a:t>
            </a:fld>
            <a:endParaRPr lang="en-US"/>
          </a:p>
        </p:txBody>
      </p:sp>
    </p:spTree>
    <p:extLst>
      <p:ext uri="{BB962C8B-B14F-4D97-AF65-F5344CB8AC3E}">
        <p14:creationId xmlns:p14="http://schemas.microsoft.com/office/powerpoint/2010/main" val="648163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92AE4-1822-484D-9AB0-F58C722D7410}"/>
              </a:ext>
            </a:extLst>
          </p:cNvPr>
          <p:cNvSpPr>
            <a:spLocks noGrp="1"/>
          </p:cNvSpPr>
          <p:nvPr>
            <p:ph type="title"/>
          </p:nvPr>
        </p:nvSpPr>
        <p:spPr>
          <a:xfrm>
            <a:off x="839788" y="117931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AB030A-D240-3242-8BF0-49E154FC5A0B}"/>
              </a:ext>
            </a:extLst>
          </p:cNvPr>
          <p:cNvSpPr>
            <a:spLocks noGrp="1"/>
          </p:cNvSpPr>
          <p:nvPr>
            <p:ph type="body" idx="1"/>
          </p:nvPr>
        </p:nvSpPr>
        <p:spPr>
          <a:xfrm>
            <a:off x="839788" y="238827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37A76F5-EC1C-9C41-B661-57F29827384A}"/>
              </a:ext>
            </a:extLst>
          </p:cNvPr>
          <p:cNvSpPr>
            <a:spLocks noGrp="1"/>
          </p:cNvSpPr>
          <p:nvPr>
            <p:ph sz="half" idx="2"/>
          </p:nvPr>
        </p:nvSpPr>
        <p:spPr>
          <a:xfrm>
            <a:off x="839788" y="3212186"/>
            <a:ext cx="5157787" cy="2367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F86918-2578-7F47-8824-BB2432280567}"/>
              </a:ext>
            </a:extLst>
          </p:cNvPr>
          <p:cNvSpPr>
            <a:spLocks noGrp="1"/>
          </p:cNvSpPr>
          <p:nvPr>
            <p:ph type="body" sz="quarter" idx="3"/>
          </p:nvPr>
        </p:nvSpPr>
        <p:spPr>
          <a:xfrm>
            <a:off x="6172200" y="238827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82270C3-6AFE-454C-926E-923F24A36327}"/>
              </a:ext>
            </a:extLst>
          </p:cNvPr>
          <p:cNvSpPr>
            <a:spLocks noGrp="1"/>
          </p:cNvSpPr>
          <p:nvPr>
            <p:ph sz="quarter" idx="4"/>
          </p:nvPr>
        </p:nvSpPr>
        <p:spPr>
          <a:xfrm>
            <a:off x="6172200" y="3212186"/>
            <a:ext cx="5183188" cy="2367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19E8B7AC-8A75-D642-B011-4BF59AA3337E}"/>
              </a:ext>
            </a:extLst>
          </p:cNvPr>
          <p:cNvSpPr>
            <a:spLocks noGrp="1"/>
          </p:cNvSpPr>
          <p:nvPr>
            <p:ph type="sldNum" sz="quarter" idx="12"/>
          </p:nvPr>
        </p:nvSpPr>
        <p:spPr/>
        <p:txBody>
          <a:bodyPr/>
          <a:lstStyle/>
          <a:p>
            <a:fld id="{B89BCABA-01C0-814D-85CF-E2203A7FABEC}" type="slidenum">
              <a:rPr lang="en-US" smtClean="0"/>
              <a:t>‹#›</a:t>
            </a:fld>
            <a:endParaRPr lang="en-US"/>
          </a:p>
        </p:txBody>
      </p:sp>
    </p:spTree>
    <p:extLst>
      <p:ext uri="{BB962C8B-B14F-4D97-AF65-F5344CB8AC3E}">
        <p14:creationId xmlns:p14="http://schemas.microsoft.com/office/powerpoint/2010/main" val="3383287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12305-4965-E949-A76C-0AE0A995FFBA}"/>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F6911B5-203E-984C-B29F-66733C5BE6A1}"/>
              </a:ext>
            </a:extLst>
          </p:cNvPr>
          <p:cNvSpPr>
            <a:spLocks noGrp="1"/>
          </p:cNvSpPr>
          <p:nvPr>
            <p:ph type="sldNum" sz="quarter" idx="12"/>
          </p:nvPr>
        </p:nvSpPr>
        <p:spPr/>
        <p:txBody>
          <a:bodyPr/>
          <a:lstStyle/>
          <a:p>
            <a:fld id="{B89BCABA-01C0-814D-85CF-E2203A7FABEC}" type="slidenum">
              <a:rPr lang="en-US" smtClean="0"/>
              <a:t>‹#›</a:t>
            </a:fld>
            <a:endParaRPr lang="en-US"/>
          </a:p>
        </p:txBody>
      </p:sp>
    </p:spTree>
    <p:extLst>
      <p:ext uri="{BB962C8B-B14F-4D97-AF65-F5344CB8AC3E}">
        <p14:creationId xmlns:p14="http://schemas.microsoft.com/office/powerpoint/2010/main" val="1294084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14877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C0ECAA-72EA-5847-9A1F-4F28E14620C9}"/>
              </a:ext>
            </a:extLst>
          </p:cNvPr>
          <p:cNvSpPr>
            <a:spLocks noGrp="1"/>
          </p:cNvSpPr>
          <p:nvPr>
            <p:ph type="title"/>
          </p:nvPr>
        </p:nvSpPr>
        <p:spPr>
          <a:xfrm>
            <a:off x="838200" y="1214845"/>
            <a:ext cx="10515600" cy="116477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24F6047-73F9-9443-AEBF-7693530EA415}"/>
              </a:ext>
            </a:extLst>
          </p:cNvPr>
          <p:cNvSpPr>
            <a:spLocks noGrp="1"/>
          </p:cNvSpPr>
          <p:nvPr>
            <p:ph type="body" idx="1"/>
          </p:nvPr>
        </p:nvSpPr>
        <p:spPr>
          <a:xfrm>
            <a:off x="838200" y="2379619"/>
            <a:ext cx="10515600" cy="347003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CC5A17BD-45A7-FA45-BD8F-FBA79E5EF9C7}"/>
              </a:ext>
            </a:extLst>
          </p:cNvPr>
          <p:cNvSpPr>
            <a:spLocks noGrp="1"/>
          </p:cNvSpPr>
          <p:nvPr>
            <p:ph type="sldNum" sz="quarter" idx="4"/>
          </p:nvPr>
        </p:nvSpPr>
        <p:spPr>
          <a:xfrm>
            <a:off x="8610600" y="557973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BCABA-01C0-814D-85CF-E2203A7FABEC}" type="slidenum">
              <a:rPr lang="en-US" smtClean="0"/>
              <a:t>‹#›</a:t>
            </a:fld>
            <a:endParaRPr lang="en-US"/>
          </a:p>
        </p:txBody>
      </p:sp>
      <p:pic>
        <p:nvPicPr>
          <p:cNvPr id="4" name="Picture 3" descr="A close up of a logo&#10;&#10;AI-generated content may be incorrect.">
            <a:extLst>
              <a:ext uri="{FF2B5EF4-FFF2-40B4-BE49-F238E27FC236}">
                <a16:creationId xmlns:a16="http://schemas.microsoft.com/office/drawing/2014/main" id="{010FBA18-49A2-A2DE-B03C-A7D899EC717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705387" y="6338962"/>
            <a:ext cx="1648413" cy="416933"/>
          </a:xfrm>
          <a:prstGeom prst="rect">
            <a:avLst/>
          </a:prstGeom>
        </p:spPr>
      </p:pic>
      <p:pic>
        <p:nvPicPr>
          <p:cNvPr id="5" name="Picture 4" descr="A black sign with white text&#10;&#10;AI-generated content may be incorrect.">
            <a:extLst>
              <a:ext uri="{FF2B5EF4-FFF2-40B4-BE49-F238E27FC236}">
                <a16:creationId xmlns:a16="http://schemas.microsoft.com/office/drawing/2014/main" id="{07BD6C59-C0B1-4803-8297-70C7B63A8063}"/>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46393" y="6311901"/>
            <a:ext cx="2122685" cy="493338"/>
          </a:xfrm>
          <a:prstGeom prst="rect">
            <a:avLst/>
          </a:prstGeom>
        </p:spPr>
      </p:pic>
      <p:pic>
        <p:nvPicPr>
          <p:cNvPr id="7" name="Picture 6" descr="A red text on a black background&#10;&#10;AI-generated content may be incorrect.">
            <a:extLst>
              <a:ext uri="{FF2B5EF4-FFF2-40B4-BE49-F238E27FC236}">
                <a16:creationId xmlns:a16="http://schemas.microsoft.com/office/drawing/2014/main" id="{4BA5B30E-B34A-1D51-4001-5187DA55E30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498482" y="6380314"/>
            <a:ext cx="2958185" cy="391959"/>
          </a:xfrm>
          <a:prstGeom prst="rect">
            <a:avLst/>
          </a:prstGeom>
        </p:spPr>
      </p:pic>
      <p:pic>
        <p:nvPicPr>
          <p:cNvPr id="1026" name="Picture 2">
            <a:extLst>
              <a:ext uri="{FF2B5EF4-FFF2-40B4-BE49-F238E27FC236}">
                <a16:creationId xmlns:a16="http://schemas.microsoft.com/office/drawing/2014/main" id="{9008DCAF-4734-4144-8112-E969279EDA3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186071" y="6316785"/>
            <a:ext cx="1789913" cy="519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900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b="1" kern="1200">
          <a:solidFill>
            <a:srgbClr val="335C8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696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02914A7-EAFA-41D9-5DC4-EDB1DE977845}"/>
              </a:ext>
            </a:extLst>
          </p:cNvPr>
          <p:cNvGraphicFramePr>
            <a:graphicFrameLocks noGrp="1"/>
          </p:cNvGraphicFramePr>
          <p:nvPr>
            <p:extLst>
              <p:ext uri="{D42A27DB-BD31-4B8C-83A1-F6EECF244321}">
                <p14:modId xmlns:p14="http://schemas.microsoft.com/office/powerpoint/2010/main" val="3299700690"/>
              </p:ext>
            </p:extLst>
          </p:nvPr>
        </p:nvGraphicFramePr>
        <p:xfrm>
          <a:off x="83128" y="3260976"/>
          <a:ext cx="7013863" cy="2596918"/>
        </p:xfrm>
        <a:graphic>
          <a:graphicData uri="http://schemas.openxmlformats.org/drawingml/2006/table">
            <a:tbl>
              <a:tblPr firstRow="1" firstCol="1" bandRow="1">
                <a:tableStyleId>{93296810-A885-4BE3-A3E7-6D5BEEA58F35}</a:tableStyleId>
              </a:tblPr>
              <a:tblGrid>
                <a:gridCol w="529937">
                  <a:extLst>
                    <a:ext uri="{9D8B030D-6E8A-4147-A177-3AD203B41FA5}">
                      <a16:colId xmlns:a16="http://schemas.microsoft.com/office/drawing/2014/main" val="1839434578"/>
                    </a:ext>
                  </a:extLst>
                </a:gridCol>
                <a:gridCol w="1485900">
                  <a:extLst>
                    <a:ext uri="{9D8B030D-6E8A-4147-A177-3AD203B41FA5}">
                      <a16:colId xmlns:a16="http://schemas.microsoft.com/office/drawing/2014/main" val="480360612"/>
                    </a:ext>
                  </a:extLst>
                </a:gridCol>
                <a:gridCol w="1163781">
                  <a:extLst>
                    <a:ext uri="{9D8B030D-6E8A-4147-A177-3AD203B41FA5}">
                      <a16:colId xmlns:a16="http://schemas.microsoft.com/office/drawing/2014/main" val="148152914"/>
                    </a:ext>
                  </a:extLst>
                </a:gridCol>
                <a:gridCol w="1039091">
                  <a:extLst>
                    <a:ext uri="{9D8B030D-6E8A-4147-A177-3AD203B41FA5}">
                      <a16:colId xmlns:a16="http://schemas.microsoft.com/office/drawing/2014/main" val="3866747934"/>
                    </a:ext>
                  </a:extLst>
                </a:gridCol>
                <a:gridCol w="2795154">
                  <a:extLst>
                    <a:ext uri="{9D8B030D-6E8A-4147-A177-3AD203B41FA5}">
                      <a16:colId xmlns:a16="http://schemas.microsoft.com/office/drawing/2014/main" val="407662017"/>
                    </a:ext>
                  </a:extLst>
                </a:gridCol>
              </a:tblGrid>
              <a:tr h="393676">
                <a:tc>
                  <a:txBody>
                    <a:bodyPr/>
                    <a:lstStyle/>
                    <a:p>
                      <a:pPr marL="0" marR="0" algn="ctr">
                        <a:lnSpc>
                          <a:spcPct val="107000"/>
                        </a:lnSpc>
                        <a:spcAft>
                          <a:spcPts val="800"/>
                        </a:spcAft>
                        <a:buNone/>
                      </a:pPr>
                      <a:r>
                        <a:rPr lang="en-US" sz="1400" kern="100" dirty="0">
                          <a:solidFill>
                            <a:schemeClr val="accent1"/>
                          </a:solidFill>
                          <a:effectLst/>
                        </a:rPr>
                        <a:t>Trial</a:t>
                      </a:r>
                      <a:endParaRPr lang="en-US" sz="2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400" kern="100" dirty="0">
                          <a:solidFill>
                            <a:schemeClr val="accent1"/>
                          </a:solidFill>
                          <a:effectLst/>
                        </a:rPr>
                        <a:t>Ground Truth</a:t>
                      </a:r>
                      <a:endParaRPr lang="en-US" sz="2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400" kern="100" dirty="0">
                          <a:solidFill>
                            <a:schemeClr val="accent1"/>
                          </a:solidFill>
                          <a:effectLst/>
                        </a:rPr>
                        <a:t>Response</a:t>
                      </a:r>
                      <a:endParaRPr lang="en-US" sz="2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400" kern="100" dirty="0">
                          <a:solidFill>
                            <a:schemeClr val="accent1"/>
                          </a:solidFill>
                          <a:effectLst/>
                        </a:rPr>
                        <a:t>Error %</a:t>
                      </a:r>
                      <a:endParaRPr lang="en-US" sz="2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400" kern="100" dirty="0">
                          <a:solidFill>
                            <a:schemeClr val="accent1"/>
                          </a:solidFill>
                          <a:effectLst/>
                        </a:rPr>
                        <a:t>User Feedback to LLM</a:t>
                      </a:r>
                      <a:endParaRPr lang="en-US" sz="2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7801422"/>
                  </a:ext>
                </a:extLst>
              </a:tr>
              <a:tr h="415395">
                <a:tc>
                  <a:txBody>
                    <a:bodyPr/>
                    <a:lstStyle/>
                    <a:p>
                      <a:pPr marL="0" marR="0" algn="just">
                        <a:lnSpc>
                          <a:spcPct val="107000"/>
                        </a:lnSpc>
                        <a:spcAft>
                          <a:spcPts val="800"/>
                        </a:spcAft>
                        <a:buNone/>
                      </a:pPr>
                      <a:r>
                        <a:rPr lang="en-US" sz="1400" kern="100" dirty="0">
                          <a:solidFill>
                            <a:schemeClr val="accent1"/>
                          </a:solidFill>
                          <a:effectLst/>
                        </a:rPr>
                        <a:t>1</a:t>
                      </a:r>
                      <a:endParaRPr lang="en-US" sz="2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07000"/>
                        </a:lnSpc>
                        <a:spcAft>
                          <a:spcPts val="800"/>
                        </a:spcAft>
                        <a:buNone/>
                      </a:pPr>
                      <a:r>
                        <a:rPr lang="en-US" sz="1400" kern="100" dirty="0">
                          <a:solidFill>
                            <a:schemeClr val="accent1"/>
                          </a:solidFill>
                          <a:effectLst/>
                        </a:rPr>
                        <a:t>0.00552</a:t>
                      </a:r>
                      <a:endParaRPr lang="en-US" sz="2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07000"/>
                        </a:lnSpc>
                        <a:spcAft>
                          <a:spcPts val="800"/>
                        </a:spcAft>
                        <a:buNone/>
                      </a:pPr>
                      <a:r>
                        <a:rPr lang="en-US" sz="1400" kern="100" dirty="0">
                          <a:solidFill>
                            <a:schemeClr val="accent1"/>
                          </a:solidFill>
                          <a:effectLst/>
                        </a:rPr>
                        <a:t>4.9</a:t>
                      </a:r>
                      <a:endParaRPr lang="en-US" sz="2400" kern="100" dirty="0">
                        <a:solidFill>
                          <a:schemeClr val="accent1"/>
                        </a:solidFill>
                        <a:effectLst/>
                      </a:endParaRPr>
                    </a:p>
                  </a:txBody>
                  <a:tcPr marL="68580" marR="68580" marT="0" marB="0"/>
                </a:tc>
                <a:tc>
                  <a:txBody>
                    <a:bodyPr/>
                    <a:lstStyle/>
                    <a:p>
                      <a:pPr marL="0" marR="0" algn="just">
                        <a:lnSpc>
                          <a:spcPct val="107000"/>
                        </a:lnSpc>
                        <a:spcAft>
                          <a:spcPts val="800"/>
                        </a:spcAft>
                        <a:buNone/>
                      </a:pPr>
                      <a:r>
                        <a:rPr lang="en-US" sz="1400" kern="100" dirty="0">
                          <a:solidFill>
                            <a:schemeClr val="accent1"/>
                          </a:solidFill>
                          <a:effectLst/>
                        </a:rPr>
                        <a:t>88668.12</a:t>
                      </a:r>
                      <a:endParaRPr lang="en-US" sz="2400" kern="100" dirty="0">
                        <a:solidFill>
                          <a:schemeClr val="accent1"/>
                        </a:solidFill>
                        <a:effectLst/>
                      </a:endParaRPr>
                    </a:p>
                  </a:txBody>
                  <a:tcPr marL="68580" marR="68580" marT="0" marB="0"/>
                </a:tc>
                <a:tc>
                  <a:txBody>
                    <a:bodyPr/>
                    <a:lstStyle/>
                    <a:p>
                      <a:pPr marL="0" marR="0" algn="ctr">
                        <a:lnSpc>
                          <a:spcPct val="107000"/>
                        </a:lnSpc>
                        <a:spcAft>
                          <a:spcPts val="800"/>
                        </a:spcAft>
                        <a:buNone/>
                      </a:pPr>
                      <a:r>
                        <a:rPr lang="en-US" sz="1400" kern="100" dirty="0">
                          <a:solidFill>
                            <a:schemeClr val="accent1"/>
                          </a:solidFill>
                          <a:effectLst/>
                        </a:rPr>
                        <a:t>-</a:t>
                      </a:r>
                      <a:endParaRPr lang="en-US" sz="2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5059796"/>
                  </a:ext>
                </a:extLst>
              </a:tr>
              <a:tr h="360708">
                <a:tc>
                  <a:txBody>
                    <a:bodyPr/>
                    <a:lstStyle/>
                    <a:p>
                      <a:pPr marL="0" marR="0" algn="just">
                        <a:lnSpc>
                          <a:spcPct val="107000"/>
                        </a:lnSpc>
                        <a:spcAft>
                          <a:spcPts val="800"/>
                        </a:spcAft>
                        <a:buNone/>
                      </a:pPr>
                      <a:r>
                        <a:rPr lang="en-US" sz="1400" kern="100" dirty="0">
                          <a:solidFill>
                            <a:schemeClr val="accent1"/>
                          </a:solidFill>
                          <a:effectLst/>
                        </a:rPr>
                        <a:t>2</a:t>
                      </a:r>
                      <a:endParaRPr lang="en-US" sz="2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07000"/>
                        </a:lnSpc>
                        <a:spcAft>
                          <a:spcPts val="800"/>
                        </a:spcAft>
                        <a:buNone/>
                      </a:pPr>
                      <a:r>
                        <a:rPr lang="en-US" sz="1400" kern="100" dirty="0">
                          <a:solidFill>
                            <a:schemeClr val="accent1"/>
                          </a:solidFill>
                          <a:effectLst/>
                        </a:rPr>
                        <a:t>0.00552</a:t>
                      </a:r>
                      <a:endParaRPr lang="en-US" sz="2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07000"/>
                        </a:lnSpc>
                        <a:spcAft>
                          <a:spcPts val="800"/>
                        </a:spcAft>
                        <a:buNone/>
                      </a:pPr>
                      <a:r>
                        <a:rPr lang="en-US" sz="1400" kern="100" dirty="0">
                          <a:solidFill>
                            <a:schemeClr val="accent1"/>
                          </a:solidFill>
                          <a:effectLst/>
                        </a:rPr>
                        <a:t>0.004900</a:t>
                      </a:r>
                      <a:endParaRPr lang="en-US" sz="2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07000"/>
                        </a:lnSpc>
                        <a:spcAft>
                          <a:spcPts val="800"/>
                        </a:spcAft>
                        <a:buNone/>
                      </a:pPr>
                      <a:r>
                        <a:rPr lang="en-US" sz="1400" kern="100" dirty="0">
                          <a:solidFill>
                            <a:schemeClr val="accent1"/>
                          </a:solidFill>
                          <a:effectLst/>
                        </a:rPr>
                        <a:t>11.23</a:t>
                      </a:r>
                      <a:endParaRPr lang="en-US" sz="2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07000"/>
                        </a:lnSpc>
                        <a:spcAft>
                          <a:spcPts val="800"/>
                        </a:spcAft>
                        <a:buNone/>
                      </a:pPr>
                      <a:r>
                        <a:rPr lang="en-US" sz="1400" kern="100" dirty="0">
                          <a:solidFill>
                            <a:schemeClr val="accent1"/>
                          </a:solidFill>
                          <a:effectLst/>
                        </a:rPr>
                        <a:t>Instructed to use field units</a:t>
                      </a:r>
                      <a:endParaRPr lang="en-US" sz="2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4534176"/>
                  </a:ext>
                </a:extLst>
              </a:tr>
              <a:tr h="809847">
                <a:tc>
                  <a:txBody>
                    <a:bodyPr/>
                    <a:lstStyle/>
                    <a:p>
                      <a:pPr marL="0" marR="0" algn="just">
                        <a:lnSpc>
                          <a:spcPct val="107000"/>
                        </a:lnSpc>
                        <a:spcAft>
                          <a:spcPts val="800"/>
                        </a:spcAft>
                        <a:buNone/>
                      </a:pPr>
                      <a:r>
                        <a:rPr lang="en-US" sz="1400" kern="100" dirty="0">
                          <a:solidFill>
                            <a:schemeClr val="accent1"/>
                          </a:solidFill>
                          <a:effectLst/>
                        </a:rPr>
                        <a:t>3</a:t>
                      </a:r>
                      <a:endParaRPr lang="en-US" sz="2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07000"/>
                        </a:lnSpc>
                        <a:spcAft>
                          <a:spcPts val="800"/>
                        </a:spcAft>
                        <a:buNone/>
                      </a:pPr>
                      <a:r>
                        <a:rPr lang="en-US" sz="1400" kern="100" dirty="0">
                          <a:solidFill>
                            <a:schemeClr val="accent1"/>
                          </a:solidFill>
                          <a:effectLst/>
                        </a:rPr>
                        <a:t>0.00552</a:t>
                      </a:r>
                      <a:endParaRPr lang="en-US" sz="2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07000"/>
                        </a:lnSpc>
                        <a:spcAft>
                          <a:spcPts val="800"/>
                        </a:spcAft>
                        <a:buNone/>
                      </a:pPr>
                      <a:r>
                        <a:rPr lang="en-US" sz="1400" kern="100" dirty="0">
                          <a:solidFill>
                            <a:schemeClr val="accent1"/>
                          </a:solidFill>
                          <a:effectLst/>
                        </a:rPr>
                        <a:t>0.004965</a:t>
                      </a:r>
                      <a:endParaRPr lang="en-US" sz="2400" kern="100" dirty="0">
                        <a:solidFill>
                          <a:schemeClr val="accent1"/>
                        </a:solidFill>
                        <a:effectLst/>
                      </a:endParaRPr>
                    </a:p>
                  </a:txBody>
                  <a:tcPr marL="68580" marR="68580" marT="0" marB="0"/>
                </a:tc>
                <a:tc>
                  <a:txBody>
                    <a:bodyPr/>
                    <a:lstStyle/>
                    <a:p>
                      <a:pPr marL="0" marR="0" algn="just">
                        <a:lnSpc>
                          <a:spcPct val="107000"/>
                        </a:lnSpc>
                        <a:spcAft>
                          <a:spcPts val="800"/>
                        </a:spcAft>
                        <a:buNone/>
                      </a:pPr>
                      <a:r>
                        <a:rPr lang="en-US" sz="1400" kern="100" dirty="0">
                          <a:solidFill>
                            <a:schemeClr val="accent1"/>
                          </a:solidFill>
                          <a:effectLst/>
                        </a:rPr>
                        <a:t>10.05</a:t>
                      </a:r>
                      <a:endParaRPr lang="en-US" sz="2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07000"/>
                        </a:lnSpc>
                        <a:spcAft>
                          <a:spcPts val="800"/>
                        </a:spcAft>
                        <a:buNone/>
                      </a:pPr>
                      <a:r>
                        <a:rPr lang="en-US" sz="1400" kern="100" dirty="0">
                          <a:solidFill>
                            <a:schemeClr val="accent1"/>
                          </a:solidFill>
                          <a:effectLst/>
                        </a:rPr>
                        <a:t>Asked to use Darcy equation for field units which has the conversion factor of 1.127 * 10</a:t>
                      </a:r>
                      <a:r>
                        <a:rPr lang="en-US" sz="1400" kern="100" baseline="30000" dirty="0">
                          <a:solidFill>
                            <a:schemeClr val="accent1"/>
                          </a:solidFill>
                          <a:effectLst/>
                        </a:rPr>
                        <a:t>(-3)</a:t>
                      </a:r>
                      <a:endParaRPr lang="en-US" sz="2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7835028"/>
                  </a:ext>
                </a:extLst>
              </a:tr>
              <a:tr h="617292">
                <a:tc>
                  <a:txBody>
                    <a:bodyPr/>
                    <a:lstStyle/>
                    <a:p>
                      <a:pPr marL="0" marR="0" algn="just">
                        <a:lnSpc>
                          <a:spcPct val="107000"/>
                        </a:lnSpc>
                        <a:spcAft>
                          <a:spcPts val="800"/>
                        </a:spcAft>
                        <a:buNone/>
                      </a:pPr>
                      <a:r>
                        <a:rPr lang="en-US" sz="1400" kern="100" dirty="0">
                          <a:solidFill>
                            <a:schemeClr val="accent1"/>
                          </a:solidFill>
                          <a:effectLst/>
                        </a:rPr>
                        <a:t>4</a:t>
                      </a:r>
                      <a:endParaRPr lang="en-US" sz="2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07000"/>
                        </a:lnSpc>
                        <a:spcAft>
                          <a:spcPts val="800"/>
                        </a:spcAft>
                        <a:buNone/>
                      </a:pPr>
                      <a:r>
                        <a:rPr lang="en-US" sz="1400" kern="100" dirty="0">
                          <a:solidFill>
                            <a:schemeClr val="accent1"/>
                          </a:solidFill>
                          <a:effectLst/>
                        </a:rPr>
                        <a:t>0.00552</a:t>
                      </a:r>
                      <a:endParaRPr lang="en-US" sz="2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07000"/>
                        </a:lnSpc>
                        <a:spcAft>
                          <a:spcPts val="800"/>
                        </a:spcAft>
                        <a:buNone/>
                      </a:pPr>
                      <a:r>
                        <a:rPr lang="en-US" sz="1400" kern="100">
                          <a:solidFill>
                            <a:schemeClr val="accent1"/>
                          </a:solidFill>
                          <a:effectLst/>
                        </a:rPr>
                        <a:t>0.00552</a:t>
                      </a:r>
                      <a:endParaRPr lang="en-US" sz="2400" kern="10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07000"/>
                        </a:lnSpc>
                        <a:spcAft>
                          <a:spcPts val="800"/>
                        </a:spcAft>
                        <a:buNone/>
                      </a:pPr>
                      <a:r>
                        <a:rPr lang="en-US" sz="1400" kern="100" dirty="0">
                          <a:solidFill>
                            <a:schemeClr val="accent1"/>
                          </a:solidFill>
                          <a:effectLst/>
                        </a:rPr>
                        <a:t>0.00</a:t>
                      </a:r>
                      <a:endParaRPr lang="en-US" sz="2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07000"/>
                        </a:lnSpc>
                        <a:spcAft>
                          <a:spcPts val="800"/>
                        </a:spcAft>
                        <a:buNone/>
                      </a:pPr>
                      <a:r>
                        <a:rPr lang="en-US" sz="1400" kern="100" dirty="0">
                          <a:solidFill>
                            <a:schemeClr val="accent1"/>
                          </a:solidFill>
                          <a:effectLst/>
                        </a:rPr>
                        <a:t>Told the LLM that the correct answer needs to be 0.00552!</a:t>
                      </a:r>
                      <a:endParaRPr lang="en-US" sz="2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5518165"/>
                  </a:ext>
                </a:extLst>
              </a:tr>
            </a:tbl>
          </a:graphicData>
        </a:graphic>
      </p:graphicFrame>
      <p:sp>
        <p:nvSpPr>
          <p:cNvPr id="4" name="TextBox 3">
            <a:extLst>
              <a:ext uri="{FF2B5EF4-FFF2-40B4-BE49-F238E27FC236}">
                <a16:creationId xmlns:a16="http://schemas.microsoft.com/office/drawing/2014/main" id="{6B864B8E-D86B-B8A6-2FE6-13ED889F5348}"/>
              </a:ext>
            </a:extLst>
          </p:cNvPr>
          <p:cNvSpPr txBox="1"/>
          <p:nvPr/>
        </p:nvSpPr>
        <p:spPr>
          <a:xfrm>
            <a:off x="83128" y="1329254"/>
            <a:ext cx="12108872" cy="968791"/>
          </a:xfrm>
          <a:prstGeom prst="rect">
            <a:avLst/>
          </a:prstGeom>
          <a:noFill/>
        </p:spPr>
        <p:txBody>
          <a:bodyPr wrap="square">
            <a:spAutoFit/>
          </a:bodyPr>
          <a:lstStyle/>
          <a:p>
            <a:pPr marL="0" marR="0" algn="just">
              <a:lnSpc>
                <a:spcPct val="107000"/>
              </a:lnSpc>
              <a:spcAft>
                <a:spcPts val="800"/>
              </a:spcAft>
              <a:buNone/>
            </a:pPr>
            <a:r>
              <a:rPr lang="en-US" sz="1800" b="1" kern="100" dirty="0">
                <a:solidFill>
                  <a:schemeClr val="accent1"/>
                </a:solidFill>
                <a:effectLst/>
              </a:rPr>
              <a:t>Question: </a:t>
            </a:r>
            <a:r>
              <a:rPr lang="en-US" sz="1800" kern="100" dirty="0">
                <a:solidFill>
                  <a:schemeClr val="accent1"/>
                </a:solidFill>
                <a:effectLst/>
              </a:rPr>
              <a:t>If you have 3 ft long core with 1 md permeability and you apply 14.7 psi pressure difference to the two ends, and the flowing fluid is water (μ = 1 </a:t>
            </a:r>
            <a:r>
              <a:rPr lang="en-US" sz="1800" kern="100" dirty="0" err="1">
                <a:solidFill>
                  <a:schemeClr val="accent1"/>
                </a:solidFill>
                <a:effectLst/>
              </a:rPr>
              <a:t>cP</a:t>
            </a:r>
            <a:r>
              <a:rPr lang="en-US" sz="1800" kern="100" dirty="0">
                <a:solidFill>
                  <a:schemeClr val="accent1"/>
                </a:solidFill>
                <a:effectLst/>
              </a:rPr>
              <a:t>) and the core has a cross-sectional area 1 ft</a:t>
            </a:r>
            <a:r>
              <a:rPr lang="en-US" sz="1800" kern="100" baseline="30000" dirty="0">
                <a:solidFill>
                  <a:schemeClr val="accent1"/>
                </a:solidFill>
                <a:effectLst/>
              </a:rPr>
              <a:t>2</a:t>
            </a:r>
            <a:r>
              <a:rPr lang="en-US" sz="1800" kern="100" dirty="0">
                <a:solidFill>
                  <a:schemeClr val="accent1"/>
                </a:solidFill>
                <a:effectLst/>
              </a:rPr>
              <a:t>, what would be the flow rate (</a:t>
            </a:r>
            <a:r>
              <a:rPr lang="en-US" sz="1800" kern="100" dirty="0" err="1">
                <a:solidFill>
                  <a:schemeClr val="accent1"/>
                </a:solidFill>
                <a:effectLst/>
              </a:rPr>
              <a:t>bbl</a:t>
            </a:r>
            <a:r>
              <a:rPr lang="en-US" sz="1800" kern="100" dirty="0">
                <a:solidFill>
                  <a:schemeClr val="accent1"/>
                </a:solidFill>
                <a:effectLst/>
              </a:rPr>
              <a:t>/day)?</a:t>
            </a:r>
            <a:endParaRPr lang="en-US" sz="32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2DC7DE4-8FA4-C5CB-85EB-ECC6FADAF406}"/>
              </a:ext>
            </a:extLst>
          </p:cNvPr>
          <p:cNvSpPr txBox="1"/>
          <p:nvPr/>
        </p:nvSpPr>
        <p:spPr>
          <a:xfrm>
            <a:off x="271608" y="2884017"/>
            <a:ext cx="6096000" cy="346826"/>
          </a:xfrm>
          <a:prstGeom prst="rect">
            <a:avLst/>
          </a:prstGeom>
          <a:noFill/>
        </p:spPr>
        <p:txBody>
          <a:bodyPr wrap="square">
            <a:spAutoFit/>
          </a:bodyPr>
          <a:lstStyle/>
          <a:p>
            <a:pPr marL="0" marR="0" algn="ctr">
              <a:lnSpc>
                <a:spcPct val="107000"/>
              </a:lnSpc>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Responses by out of the box LLM (as of March 2025)</a:t>
            </a:r>
          </a:p>
        </p:txBody>
      </p:sp>
      <mc:AlternateContent xmlns:mc="http://schemas.openxmlformats.org/markup-compatibility/2006">
        <mc:Choice xmlns:a14="http://schemas.microsoft.com/office/drawing/2010/main" Requires="a14">
          <p:graphicFrame>
            <p:nvGraphicFramePr>
              <p:cNvPr id="9" name="Table 8">
                <a:extLst>
                  <a:ext uri="{FF2B5EF4-FFF2-40B4-BE49-F238E27FC236}">
                    <a16:creationId xmlns:a16="http://schemas.microsoft.com/office/drawing/2014/main" id="{13C3CDA4-3D4D-C80D-CDDC-AEECEE1538C6}"/>
                  </a:ext>
                </a:extLst>
              </p:cNvPr>
              <p:cNvGraphicFramePr>
                <a:graphicFrameLocks noGrp="1"/>
              </p:cNvGraphicFramePr>
              <p:nvPr>
                <p:extLst>
                  <p:ext uri="{D42A27DB-BD31-4B8C-83A1-F6EECF244321}">
                    <p14:modId xmlns:p14="http://schemas.microsoft.com/office/powerpoint/2010/main" val="1391045101"/>
                  </p:ext>
                </p:extLst>
              </p:nvPr>
            </p:nvGraphicFramePr>
            <p:xfrm>
              <a:off x="7221691" y="3262016"/>
              <a:ext cx="4709083" cy="2595880"/>
            </p:xfrm>
            <a:graphic>
              <a:graphicData uri="http://schemas.openxmlformats.org/drawingml/2006/table">
                <a:tbl>
                  <a:tblPr firstRow="1" bandRow="1">
                    <a:tableStyleId>{5C22544A-7EE6-4342-B048-85BDC9FD1C3A}</a:tableStyleId>
                  </a:tblPr>
                  <a:tblGrid>
                    <a:gridCol w="2119744">
                      <a:extLst>
                        <a:ext uri="{9D8B030D-6E8A-4147-A177-3AD203B41FA5}">
                          <a16:colId xmlns:a16="http://schemas.microsoft.com/office/drawing/2014/main" val="3930972860"/>
                        </a:ext>
                      </a:extLst>
                    </a:gridCol>
                    <a:gridCol w="997268">
                      <a:extLst>
                        <a:ext uri="{9D8B030D-6E8A-4147-A177-3AD203B41FA5}">
                          <a16:colId xmlns:a16="http://schemas.microsoft.com/office/drawing/2014/main" val="1697252966"/>
                        </a:ext>
                      </a:extLst>
                    </a:gridCol>
                    <a:gridCol w="1592071">
                      <a:extLst>
                        <a:ext uri="{9D8B030D-6E8A-4147-A177-3AD203B41FA5}">
                          <a16:colId xmlns:a16="http://schemas.microsoft.com/office/drawing/2014/main" val="2993047456"/>
                        </a:ext>
                      </a:extLst>
                    </a:gridCol>
                  </a:tblGrid>
                  <a:tr h="370840">
                    <a:tc>
                      <a:txBody>
                        <a:bodyPr/>
                        <a:lstStyle/>
                        <a:p>
                          <a:endParaRPr lang="en-US" sz="1600" dirty="0"/>
                        </a:p>
                      </a:txBody>
                      <a:tcPr/>
                    </a:tc>
                    <a:tc>
                      <a:txBody>
                        <a:bodyPr/>
                        <a:lstStyle/>
                        <a:p>
                          <a:r>
                            <a:rPr lang="en-US" sz="1600" dirty="0"/>
                            <a:t>SI Units</a:t>
                          </a:r>
                        </a:p>
                      </a:txBody>
                      <a:tcPr/>
                    </a:tc>
                    <a:tc>
                      <a:txBody>
                        <a:bodyPr/>
                        <a:lstStyle/>
                        <a:p>
                          <a:r>
                            <a:rPr lang="en-US" sz="1600" dirty="0"/>
                            <a:t>Oil Field Units</a:t>
                          </a:r>
                        </a:p>
                      </a:txBody>
                      <a:tcPr/>
                    </a:tc>
                    <a:extLst>
                      <a:ext uri="{0D108BD9-81ED-4DB2-BD59-A6C34878D82A}">
                        <a16:rowId xmlns:a16="http://schemas.microsoft.com/office/drawing/2014/main" val="1215271942"/>
                      </a:ext>
                    </a:extLst>
                  </a:tr>
                  <a:tr h="370840">
                    <a:tc>
                      <a:txBody>
                        <a:bodyPr/>
                        <a:lstStyle/>
                        <a:p>
                          <a14:m>
                            <m:oMath xmlns:m="http://schemas.openxmlformats.org/officeDocument/2006/math">
                              <m:r>
                                <a:rPr lang="en-US" sz="1600" b="0" i="1" dirty="0" smtClean="0">
                                  <a:latin typeface="Cambria Math" panose="02040503050406030204" pitchFamily="18" charset="0"/>
                                  <a:ea typeface="Cambria Math" panose="02040503050406030204" pitchFamily="18" charset="0"/>
                                </a:rPr>
                                <m:t>𝑞</m:t>
                              </m:r>
                              <m:r>
                                <a:rPr lang="en-US" sz="1600" b="0" i="1" dirty="0" smtClean="0">
                                  <a:latin typeface="Cambria Math" panose="02040503050406030204" pitchFamily="18" charset="0"/>
                                  <a:ea typeface="Cambria Math" panose="02040503050406030204" pitchFamily="18" charset="0"/>
                                </a:rPr>
                                <m:t>:</m:t>
                              </m:r>
                            </m:oMath>
                          </a14:m>
                          <a:r>
                            <a:rPr lang="en-US" sz="1600" b="0" dirty="0">
                              <a:latin typeface="Cambria Math" panose="02040503050406030204" pitchFamily="18" charset="0"/>
                              <a:ea typeface="Cambria Math" panose="02040503050406030204" pitchFamily="18" charset="0"/>
                            </a:rPr>
                            <a:t> Flow rate</a:t>
                          </a:r>
                          <a:endParaRPr lang="en-US" sz="1600" dirty="0">
                            <a:latin typeface="Cambria Math" panose="02040503050406030204" pitchFamily="18" charset="0"/>
                            <a:ea typeface="Cambria Math" panose="02040503050406030204" pitchFamily="18" charset="0"/>
                          </a:endParaRPr>
                        </a:p>
                      </a:txBody>
                      <a:tcPr/>
                    </a:tc>
                    <a:tc>
                      <a:txBody>
                        <a:bodyPr/>
                        <a:lstStyle/>
                        <a:p>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𝑚</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r>
                                  <a:rPr lang="en-US" sz="1600" b="0" i="1" smtClean="0">
                                    <a:latin typeface="Cambria Math" panose="02040503050406030204" pitchFamily="18" charset="0"/>
                                  </a:rPr>
                                  <m:t>𝑠𝑒𝑐</m:t>
                                </m:r>
                              </m:oMath>
                            </m:oMathPara>
                          </a14:m>
                          <a:endParaRPr lang="en-US" sz="1600" dirty="0"/>
                        </a:p>
                      </a:txBody>
                      <a:tcPr/>
                    </a:tc>
                    <a:tc>
                      <a:txBody>
                        <a:bodyPr/>
                        <a:lstStyle/>
                        <a:p>
                          <a14:m>
                            <m:oMathPara xmlns:m="http://schemas.openxmlformats.org/officeDocument/2006/math">
                              <m:oMathParaPr>
                                <m:jc m:val="centerGroup"/>
                              </m:oMathParaPr>
                              <m:oMath xmlns:m="http://schemas.openxmlformats.org/officeDocument/2006/math">
                                <m:r>
                                  <a:rPr lang="en-US" sz="1600" b="0" i="1" baseline="0" smtClean="0">
                                    <a:latin typeface="Cambria Math" panose="02040503050406030204" pitchFamily="18" charset="0"/>
                                  </a:rPr>
                                  <m:t>𝑏𝑏𝑙</m:t>
                                </m:r>
                                <m:r>
                                  <a:rPr lang="en-US" sz="1600" b="0" i="1" baseline="0" smtClean="0">
                                    <a:latin typeface="Cambria Math" panose="02040503050406030204" pitchFamily="18" charset="0"/>
                                  </a:rPr>
                                  <m:t>/</m:t>
                                </m:r>
                                <m:r>
                                  <a:rPr lang="en-US" sz="1600" b="0" i="1" baseline="0" smtClean="0">
                                    <a:latin typeface="Cambria Math" panose="02040503050406030204" pitchFamily="18" charset="0"/>
                                  </a:rPr>
                                  <m:t>𝑑𝑎𝑦</m:t>
                                </m:r>
                              </m:oMath>
                            </m:oMathPara>
                          </a14:m>
                          <a:endParaRPr lang="en-US" sz="1600" baseline="0" dirty="0"/>
                        </a:p>
                      </a:txBody>
                      <a:tcPr/>
                    </a:tc>
                    <a:extLst>
                      <a:ext uri="{0D108BD9-81ED-4DB2-BD59-A6C34878D82A}">
                        <a16:rowId xmlns:a16="http://schemas.microsoft.com/office/drawing/2014/main" val="426638873"/>
                      </a:ext>
                    </a:extLst>
                  </a:tr>
                  <a:tr h="370840">
                    <a:tc>
                      <a:txBody>
                        <a:bodyPr/>
                        <a:lstStyle/>
                        <a:p>
                          <a14:m>
                            <m:oMath xmlns:m="http://schemas.openxmlformats.org/officeDocument/2006/math">
                              <m:r>
                                <a:rPr lang="en-US" sz="1600" b="0" i="1" smtClean="0">
                                  <a:latin typeface="Cambria Math" panose="02040503050406030204" pitchFamily="18" charset="0"/>
                                  <a:ea typeface="Cambria Math" panose="02040503050406030204" pitchFamily="18" charset="0"/>
                                </a:rPr>
                                <m:t>𝐴</m:t>
                              </m:r>
                              <m:r>
                                <a:rPr lang="en-US" sz="1600" b="0" i="1" smtClean="0">
                                  <a:latin typeface="Cambria Math" panose="02040503050406030204" pitchFamily="18" charset="0"/>
                                  <a:ea typeface="Cambria Math" panose="02040503050406030204" pitchFamily="18" charset="0"/>
                                </a:rPr>
                                <m:t>:</m:t>
                              </m:r>
                            </m:oMath>
                          </a14:m>
                          <a:r>
                            <a:rPr lang="en-US" sz="1600" dirty="0">
                              <a:latin typeface="Cambria Math" panose="02040503050406030204" pitchFamily="18" charset="0"/>
                              <a:ea typeface="Cambria Math" panose="02040503050406030204" pitchFamily="18" charset="0"/>
                            </a:rPr>
                            <a:t> </a:t>
                          </a:r>
                          <a:r>
                            <a:rPr lang="en-US" sz="1600" b="0" kern="1200" dirty="0">
                              <a:solidFill>
                                <a:schemeClr val="dk1"/>
                              </a:solidFill>
                              <a:latin typeface="Cambria Math" panose="02040503050406030204" pitchFamily="18" charset="0"/>
                              <a:ea typeface="Cambria Math" panose="02040503050406030204" pitchFamily="18" charset="0"/>
                              <a:cs typeface="+mn-cs"/>
                            </a:rPr>
                            <a:t>Surface area</a:t>
                          </a:r>
                        </a:p>
                      </a:txBody>
                      <a:tcPr/>
                    </a:tc>
                    <a:tc>
                      <a:txBody>
                        <a:bodyPr/>
                        <a:lstStyle/>
                        <a:p>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𝑚</m:t>
                                    </m:r>
                                  </m:e>
                                  <m:sup>
                                    <m:r>
                                      <a:rPr lang="en-US" sz="1600" b="0" i="1" smtClean="0">
                                        <a:latin typeface="Cambria Math" panose="02040503050406030204" pitchFamily="18" charset="0"/>
                                      </a:rPr>
                                      <m:t>2</m:t>
                                    </m:r>
                                  </m:sup>
                                </m:sSup>
                              </m:oMath>
                            </m:oMathPara>
                          </a14:m>
                          <a:endParaRPr lang="en-US" sz="1600" dirty="0"/>
                        </a:p>
                      </a:txBody>
                      <a:tcPr/>
                    </a:tc>
                    <a:tc>
                      <a:txBody>
                        <a:bodyPr/>
                        <a:lstStyle/>
                        <a:p>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𝑓</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𝑡</m:t>
                                    </m:r>
                                  </m:e>
                                  <m:sup>
                                    <m:r>
                                      <a:rPr lang="en-US" sz="1600" b="0" i="1" smtClean="0">
                                        <a:latin typeface="Cambria Math" panose="02040503050406030204" pitchFamily="18" charset="0"/>
                                      </a:rPr>
                                      <m:t>2</m:t>
                                    </m:r>
                                  </m:sup>
                                </m:sSup>
                              </m:oMath>
                            </m:oMathPara>
                          </a14:m>
                          <a:endParaRPr lang="en-US" sz="1600" dirty="0"/>
                        </a:p>
                      </a:txBody>
                      <a:tcPr/>
                    </a:tc>
                    <a:extLst>
                      <a:ext uri="{0D108BD9-81ED-4DB2-BD59-A6C34878D82A}">
                        <a16:rowId xmlns:a16="http://schemas.microsoft.com/office/drawing/2014/main" val="2643421412"/>
                      </a:ext>
                    </a:extLst>
                  </a:tr>
                  <a:tr h="370840">
                    <a:tc>
                      <a:txBody>
                        <a:bodyPr/>
                        <a:lstStyle/>
                        <a:p>
                          <a14:m>
                            <m:oMath xmlns:m="http://schemas.openxmlformats.org/officeDocument/2006/math">
                              <m:r>
                                <a:rPr lang="en-US" sz="1600" b="0" i="1" smtClean="0">
                                  <a:latin typeface="Cambria Math" panose="02040503050406030204" pitchFamily="18" charset="0"/>
                                  <a:ea typeface="Cambria Math" panose="02040503050406030204" pitchFamily="18" charset="0"/>
                                </a:rPr>
                                <m:t>𝑘</m:t>
                              </m:r>
                            </m:oMath>
                          </a14:m>
                          <a:r>
                            <a:rPr lang="en-US" sz="1600" dirty="0">
                              <a:latin typeface="Cambria Math" panose="02040503050406030204" pitchFamily="18" charset="0"/>
                              <a:ea typeface="Cambria Math" panose="02040503050406030204" pitchFamily="18" charset="0"/>
                            </a:rPr>
                            <a:t>: Permeability</a:t>
                          </a:r>
                          <a:endParaRPr lang="en-US" sz="1600" b="0" kern="1200" dirty="0">
                            <a:solidFill>
                              <a:schemeClr val="dk1"/>
                            </a:solidFill>
                            <a:latin typeface="Cambria Math" panose="02040503050406030204" pitchFamily="18" charset="0"/>
                            <a:ea typeface="Cambria Math" panose="02040503050406030204" pitchFamily="18" charset="0"/>
                            <a:cs typeface="+mn-cs"/>
                          </a:endParaRPr>
                        </a:p>
                      </a:txBody>
                      <a:tcPr/>
                    </a:tc>
                    <a:tc>
                      <a:txBody>
                        <a:bodyPr/>
                        <a:lstStyle/>
                        <a:p>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i="1">
                                        <a:latin typeface="Cambria Math" panose="02040503050406030204" pitchFamily="18" charset="0"/>
                                      </a:rPr>
                                      <m:t>𝑚</m:t>
                                    </m:r>
                                  </m:e>
                                  <m:sup>
                                    <m:r>
                                      <a:rPr lang="en-US" sz="1600" i="1">
                                        <a:latin typeface="Cambria Math" panose="02040503050406030204" pitchFamily="18" charset="0"/>
                                      </a:rPr>
                                      <m:t>2</m:t>
                                    </m:r>
                                  </m:sup>
                                </m:sSup>
                              </m:oMath>
                            </m:oMathPara>
                          </a14:m>
                          <a:endParaRPr lang="en-US" sz="1600" dirty="0"/>
                        </a:p>
                      </a:txBody>
                      <a:tcPr/>
                    </a:tc>
                    <a:tc>
                      <a:txBody>
                        <a:bodyPr/>
                        <a:lstStyle/>
                        <a:p>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𝑚𝑑</m:t>
                                </m:r>
                              </m:oMath>
                            </m:oMathPara>
                          </a14:m>
                          <a:endParaRPr lang="en-US" sz="1600" dirty="0"/>
                        </a:p>
                      </a:txBody>
                      <a:tcPr/>
                    </a:tc>
                    <a:extLst>
                      <a:ext uri="{0D108BD9-81ED-4DB2-BD59-A6C34878D82A}">
                        <a16:rowId xmlns:a16="http://schemas.microsoft.com/office/drawing/2014/main" val="2569888391"/>
                      </a:ext>
                    </a:extLst>
                  </a:tr>
                  <a:tr h="370840">
                    <a:tc>
                      <a:txBody>
                        <a:bodyPr/>
                        <a:lstStyle/>
                        <a:p>
                          <a14:m>
                            <m:oMath xmlns:m="http://schemas.openxmlformats.org/officeDocument/2006/math">
                              <m:r>
                                <a:rPr lang="en-US" sz="1600" b="0" i="1" smtClean="0">
                                  <a:latin typeface="Cambria Math" panose="02040503050406030204" pitchFamily="18" charset="0"/>
                                  <a:ea typeface="Cambria Math" panose="02040503050406030204" pitchFamily="18" charset="0"/>
                                </a:rPr>
                                <m:t>𝜇</m:t>
                              </m:r>
                            </m:oMath>
                          </a14:m>
                          <a:r>
                            <a:rPr lang="en-US" sz="1600" dirty="0">
                              <a:latin typeface="Cambria Math" panose="02040503050406030204" pitchFamily="18" charset="0"/>
                              <a:ea typeface="Cambria Math" panose="02040503050406030204" pitchFamily="18" charset="0"/>
                            </a:rPr>
                            <a:t>: Viscosity</a:t>
                          </a:r>
                          <a:endParaRPr lang="en-US" sz="1600" b="0" kern="1200" dirty="0">
                            <a:solidFill>
                              <a:schemeClr val="dk1"/>
                            </a:solidFill>
                            <a:latin typeface="Cambria Math" panose="02040503050406030204" pitchFamily="18" charset="0"/>
                            <a:ea typeface="Cambria Math" panose="02040503050406030204" pitchFamily="18" charset="0"/>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𝑃𝑎</m:t>
                                </m:r>
                                <m:r>
                                  <a:rPr lang="en-US" sz="1600" b="0" i="1" smtClean="0">
                                    <a:latin typeface="Cambria Math" panose="02040503050406030204" pitchFamily="18" charset="0"/>
                                  </a:rPr>
                                  <m:t>.</m:t>
                                </m:r>
                                <m:r>
                                  <a:rPr lang="en-US" sz="1600" b="0" i="1" smtClean="0">
                                    <a:latin typeface="Cambria Math" panose="02040503050406030204" pitchFamily="18" charset="0"/>
                                  </a:rPr>
                                  <m:t>𝑠𝑒𝑐</m:t>
                                </m:r>
                              </m:oMath>
                            </m:oMathPara>
                          </a14:m>
                          <a:endParaRPr lang="en-US" sz="1600" dirty="0"/>
                        </a:p>
                      </a:txBody>
                      <a:tcPr/>
                    </a:tc>
                    <a:tc>
                      <a:txBody>
                        <a:bodyPr/>
                        <a:lstStyle/>
                        <a:p>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𝑐𝑝</m:t>
                                </m:r>
                              </m:oMath>
                            </m:oMathPara>
                          </a14:m>
                          <a:endParaRPr lang="en-US" sz="1600" dirty="0"/>
                        </a:p>
                      </a:txBody>
                      <a:tcPr/>
                    </a:tc>
                    <a:extLst>
                      <a:ext uri="{0D108BD9-81ED-4DB2-BD59-A6C34878D82A}">
                        <a16:rowId xmlns:a16="http://schemas.microsoft.com/office/drawing/2014/main" val="238054967"/>
                      </a:ext>
                    </a:extLst>
                  </a:tr>
                  <a:tr h="370840">
                    <a:tc>
                      <a:txBody>
                        <a:bodyPr/>
                        <a:lstStyle/>
                        <a:p>
                          <a14:m>
                            <m:oMath xmlns:m="http://schemas.openxmlformats.org/officeDocument/2006/math">
                              <m:r>
                                <m:rPr>
                                  <m:sty m:val="p"/>
                                </m:rPr>
                                <a:rPr lang="en-US" sz="1600" b="0" i="0"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𝑝</m:t>
                              </m:r>
                              <m:r>
                                <a:rPr lang="en-US" sz="1600" b="0" i="1" smtClean="0">
                                  <a:latin typeface="Cambria Math" panose="02040503050406030204" pitchFamily="18" charset="0"/>
                                  <a:ea typeface="Cambria Math" panose="02040503050406030204" pitchFamily="18" charset="0"/>
                                </a:rPr>
                                <m:t>:</m:t>
                              </m:r>
                            </m:oMath>
                          </a14:m>
                          <a:r>
                            <a:rPr lang="en-US" sz="1600" dirty="0">
                              <a:latin typeface="Cambria Math" panose="02040503050406030204" pitchFamily="18" charset="0"/>
                              <a:ea typeface="Cambria Math" panose="02040503050406030204" pitchFamily="18" charset="0"/>
                            </a:rPr>
                            <a:t> Pressure Gradient</a:t>
                          </a:r>
                          <a:endParaRPr lang="en-US" sz="1600" b="0" kern="1200" dirty="0">
                            <a:solidFill>
                              <a:schemeClr val="dk1"/>
                            </a:solidFill>
                            <a:latin typeface="Cambria Math" panose="02040503050406030204" pitchFamily="18" charset="0"/>
                            <a:ea typeface="Cambria Math" panose="02040503050406030204" pitchFamily="18" charset="0"/>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𝑃𝑎</m:t>
                                </m:r>
                                <m:r>
                                  <a:rPr lang="en-US" sz="1600" i="1" dirty="0" smtClean="0">
                                    <a:latin typeface="Cambria Math" panose="02040503050406030204" pitchFamily="18" charset="0"/>
                                  </a:rPr>
                                  <m:t>/</m:t>
                                </m:r>
                                <m:r>
                                  <a:rPr lang="en-US" sz="1600" i="1" dirty="0" smtClean="0">
                                    <a:latin typeface="Cambria Math" panose="02040503050406030204" pitchFamily="18" charset="0"/>
                                  </a:rPr>
                                  <m:t>𝑚</m:t>
                                </m:r>
                              </m:oMath>
                            </m:oMathPara>
                          </a14:m>
                          <a:endParaRPr lang="en-US" sz="1600" dirty="0"/>
                        </a:p>
                      </a:txBody>
                      <a:tcPr/>
                    </a:tc>
                    <a:tc>
                      <a:txBody>
                        <a:bodyPr/>
                        <a:lstStyle/>
                        <a:p>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𝑝𝑠𝑖</m:t>
                                </m:r>
                                <m:r>
                                  <a:rPr lang="en-US" sz="1600" b="0" i="1" smtClean="0">
                                    <a:latin typeface="Cambria Math" panose="02040503050406030204" pitchFamily="18" charset="0"/>
                                  </a:rPr>
                                  <m:t>/</m:t>
                                </m:r>
                                <m:r>
                                  <a:rPr lang="en-US" sz="1600" b="0" i="1" smtClean="0">
                                    <a:latin typeface="Cambria Math" panose="02040503050406030204" pitchFamily="18" charset="0"/>
                                  </a:rPr>
                                  <m:t>𝑓𝑡</m:t>
                                </m:r>
                              </m:oMath>
                            </m:oMathPara>
                          </a14:m>
                          <a:endParaRPr lang="en-US" sz="1600" dirty="0"/>
                        </a:p>
                      </a:txBody>
                      <a:tcPr/>
                    </a:tc>
                    <a:extLst>
                      <a:ext uri="{0D108BD9-81ED-4DB2-BD59-A6C34878D82A}">
                        <a16:rowId xmlns:a16="http://schemas.microsoft.com/office/drawing/2014/main" val="3468688466"/>
                      </a:ext>
                    </a:extLst>
                  </a:tr>
                  <a:tr h="370840">
                    <a:tc>
                      <a:txBody>
                        <a:bodyPr/>
                        <a:lstStyle/>
                        <a:p>
                          <a14:m>
                            <m:oMath xmlns:m="http://schemas.openxmlformats.org/officeDocument/2006/math">
                              <m:r>
                                <a:rPr lang="en-US" sz="1600" b="0" i="1" kern="1200" baseline="0" dirty="0" smtClean="0">
                                  <a:solidFill>
                                    <a:schemeClr val="dk1"/>
                                  </a:solidFill>
                                  <a:latin typeface="Cambria Math" panose="02040503050406030204" pitchFamily="18" charset="0"/>
                                  <a:ea typeface="Cambria Math" panose="02040503050406030204" pitchFamily="18" charset="0"/>
                                  <a:cs typeface="+mn-cs"/>
                                </a:rPr>
                                <m:t>𝐶</m:t>
                              </m:r>
                              <m:r>
                                <a:rPr lang="en-US" sz="1600" b="0" i="1" kern="1200" baseline="0" dirty="0" smtClean="0">
                                  <a:solidFill>
                                    <a:schemeClr val="dk1"/>
                                  </a:solidFill>
                                  <a:latin typeface="Cambria Math" panose="02040503050406030204" pitchFamily="18" charset="0"/>
                                  <a:ea typeface="Cambria Math" panose="02040503050406030204" pitchFamily="18" charset="0"/>
                                  <a:cs typeface="+mn-cs"/>
                                </a:rPr>
                                <m:t>:</m:t>
                              </m:r>
                            </m:oMath>
                          </a14:m>
                          <a:r>
                            <a:rPr lang="en-US" sz="1600" b="0" kern="1200" dirty="0">
                              <a:solidFill>
                                <a:schemeClr val="dk1"/>
                              </a:solidFill>
                              <a:latin typeface="Cambria Math" panose="02040503050406030204" pitchFamily="18" charset="0"/>
                              <a:ea typeface="Cambria Math" panose="02040503050406030204" pitchFamily="18" charset="0"/>
                              <a:cs typeface="+mn-cs"/>
                            </a:rPr>
                            <a:t> Conversion Factor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m:t>
                                </m:r>
                              </m:oMath>
                            </m:oMathPara>
                          </a14:m>
                          <a:endParaRPr lang="en-US" sz="1600" dirty="0"/>
                        </a:p>
                      </a:txBody>
                      <a:tcPr/>
                    </a:tc>
                    <a:tc>
                      <a:txBody>
                        <a:bodyPr/>
                        <a:lstStyle/>
                        <a:p>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1.127</m:t>
                                </m:r>
                                <m:r>
                                  <a:rPr lang="en-US" sz="1600" b="0" i="1" smtClean="0">
                                    <a:latin typeface="Cambria Math" panose="02040503050406030204" pitchFamily="18" charset="0"/>
                                  </a:rPr>
                                  <m:t>𝑥</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10</m:t>
                                    </m:r>
                                  </m:e>
                                  <m:sup>
                                    <m:r>
                                      <a:rPr lang="en-US" sz="1600" b="0" i="1" smtClean="0">
                                        <a:latin typeface="Cambria Math" panose="02040503050406030204" pitchFamily="18" charset="0"/>
                                      </a:rPr>
                                      <m:t>−3</m:t>
                                    </m:r>
                                  </m:sup>
                                </m:sSup>
                              </m:oMath>
                            </m:oMathPara>
                          </a14:m>
                          <a:endParaRPr lang="en-US" sz="1600" dirty="0"/>
                        </a:p>
                      </a:txBody>
                      <a:tcPr/>
                    </a:tc>
                    <a:extLst>
                      <a:ext uri="{0D108BD9-81ED-4DB2-BD59-A6C34878D82A}">
                        <a16:rowId xmlns:a16="http://schemas.microsoft.com/office/drawing/2014/main" val="2663669794"/>
                      </a:ext>
                    </a:extLst>
                  </a:tr>
                </a:tbl>
              </a:graphicData>
            </a:graphic>
          </p:graphicFrame>
        </mc:Choice>
        <mc:Fallback>
          <p:graphicFrame>
            <p:nvGraphicFramePr>
              <p:cNvPr id="9" name="Table 8">
                <a:extLst>
                  <a:ext uri="{FF2B5EF4-FFF2-40B4-BE49-F238E27FC236}">
                    <a16:creationId xmlns:a16="http://schemas.microsoft.com/office/drawing/2014/main" id="{13C3CDA4-3D4D-C80D-CDDC-AEECEE1538C6}"/>
                  </a:ext>
                </a:extLst>
              </p:cNvPr>
              <p:cNvGraphicFramePr>
                <a:graphicFrameLocks noGrp="1"/>
              </p:cNvGraphicFramePr>
              <p:nvPr>
                <p:extLst>
                  <p:ext uri="{D42A27DB-BD31-4B8C-83A1-F6EECF244321}">
                    <p14:modId xmlns:p14="http://schemas.microsoft.com/office/powerpoint/2010/main" val="1391045101"/>
                  </p:ext>
                </p:extLst>
              </p:nvPr>
            </p:nvGraphicFramePr>
            <p:xfrm>
              <a:off x="7221691" y="3262016"/>
              <a:ext cx="4709083" cy="2595880"/>
            </p:xfrm>
            <a:graphic>
              <a:graphicData uri="http://schemas.openxmlformats.org/drawingml/2006/table">
                <a:tbl>
                  <a:tblPr firstRow="1" bandRow="1">
                    <a:tableStyleId>{5C22544A-7EE6-4342-B048-85BDC9FD1C3A}</a:tableStyleId>
                  </a:tblPr>
                  <a:tblGrid>
                    <a:gridCol w="2119744">
                      <a:extLst>
                        <a:ext uri="{9D8B030D-6E8A-4147-A177-3AD203B41FA5}">
                          <a16:colId xmlns:a16="http://schemas.microsoft.com/office/drawing/2014/main" val="3930972860"/>
                        </a:ext>
                      </a:extLst>
                    </a:gridCol>
                    <a:gridCol w="997268">
                      <a:extLst>
                        <a:ext uri="{9D8B030D-6E8A-4147-A177-3AD203B41FA5}">
                          <a16:colId xmlns:a16="http://schemas.microsoft.com/office/drawing/2014/main" val="1697252966"/>
                        </a:ext>
                      </a:extLst>
                    </a:gridCol>
                    <a:gridCol w="1592071">
                      <a:extLst>
                        <a:ext uri="{9D8B030D-6E8A-4147-A177-3AD203B41FA5}">
                          <a16:colId xmlns:a16="http://schemas.microsoft.com/office/drawing/2014/main" val="2993047456"/>
                        </a:ext>
                      </a:extLst>
                    </a:gridCol>
                  </a:tblGrid>
                  <a:tr h="370840">
                    <a:tc>
                      <a:txBody>
                        <a:bodyPr/>
                        <a:lstStyle/>
                        <a:p>
                          <a:endParaRPr lang="en-US" sz="1600" dirty="0"/>
                        </a:p>
                      </a:txBody>
                      <a:tcPr/>
                    </a:tc>
                    <a:tc>
                      <a:txBody>
                        <a:bodyPr/>
                        <a:lstStyle/>
                        <a:p>
                          <a:r>
                            <a:rPr lang="en-US" sz="1600" dirty="0"/>
                            <a:t>SI Units</a:t>
                          </a:r>
                        </a:p>
                      </a:txBody>
                      <a:tcPr/>
                    </a:tc>
                    <a:tc>
                      <a:txBody>
                        <a:bodyPr/>
                        <a:lstStyle/>
                        <a:p>
                          <a:r>
                            <a:rPr lang="en-US" sz="1600" dirty="0"/>
                            <a:t>Oil Field Units</a:t>
                          </a:r>
                        </a:p>
                      </a:txBody>
                      <a:tcPr/>
                    </a:tc>
                    <a:extLst>
                      <a:ext uri="{0D108BD9-81ED-4DB2-BD59-A6C34878D82A}">
                        <a16:rowId xmlns:a16="http://schemas.microsoft.com/office/drawing/2014/main" val="1215271942"/>
                      </a:ext>
                    </a:extLst>
                  </a:tr>
                  <a:tr h="370840">
                    <a:tc>
                      <a:txBody>
                        <a:bodyPr/>
                        <a:lstStyle/>
                        <a:p>
                          <a:endParaRPr lang="en-US"/>
                        </a:p>
                      </a:txBody>
                      <a:tcPr>
                        <a:blipFill>
                          <a:blip r:embed="rId2"/>
                          <a:stretch>
                            <a:fillRect l="-287" t="-104918" r="-123563" b="-508197"/>
                          </a:stretch>
                        </a:blipFill>
                      </a:tcPr>
                    </a:tc>
                    <a:tc>
                      <a:txBody>
                        <a:bodyPr/>
                        <a:lstStyle/>
                        <a:p>
                          <a:endParaRPr lang="en-US"/>
                        </a:p>
                      </a:txBody>
                      <a:tcPr>
                        <a:blipFill>
                          <a:blip r:embed="rId2"/>
                          <a:stretch>
                            <a:fillRect l="-212805" t="-104918" r="-162195" b="-508197"/>
                          </a:stretch>
                        </a:blipFill>
                      </a:tcPr>
                    </a:tc>
                    <a:tc>
                      <a:txBody>
                        <a:bodyPr/>
                        <a:lstStyle/>
                        <a:p>
                          <a:endParaRPr lang="en-US"/>
                        </a:p>
                      </a:txBody>
                      <a:tcPr>
                        <a:blipFill>
                          <a:blip r:embed="rId2"/>
                          <a:stretch>
                            <a:fillRect l="-195802" t="-104918" r="-1527" b="-508197"/>
                          </a:stretch>
                        </a:blipFill>
                      </a:tcPr>
                    </a:tc>
                    <a:extLst>
                      <a:ext uri="{0D108BD9-81ED-4DB2-BD59-A6C34878D82A}">
                        <a16:rowId xmlns:a16="http://schemas.microsoft.com/office/drawing/2014/main" val="426638873"/>
                      </a:ext>
                    </a:extLst>
                  </a:tr>
                  <a:tr h="370840">
                    <a:tc>
                      <a:txBody>
                        <a:bodyPr/>
                        <a:lstStyle/>
                        <a:p>
                          <a:endParaRPr lang="en-US"/>
                        </a:p>
                      </a:txBody>
                      <a:tcPr>
                        <a:blipFill>
                          <a:blip r:embed="rId2"/>
                          <a:stretch>
                            <a:fillRect l="-287" t="-204918" r="-123563" b="-408197"/>
                          </a:stretch>
                        </a:blipFill>
                      </a:tcPr>
                    </a:tc>
                    <a:tc>
                      <a:txBody>
                        <a:bodyPr/>
                        <a:lstStyle/>
                        <a:p>
                          <a:endParaRPr lang="en-US"/>
                        </a:p>
                      </a:txBody>
                      <a:tcPr>
                        <a:blipFill>
                          <a:blip r:embed="rId2"/>
                          <a:stretch>
                            <a:fillRect l="-212805" t="-204918" r="-162195" b="-408197"/>
                          </a:stretch>
                        </a:blipFill>
                      </a:tcPr>
                    </a:tc>
                    <a:tc>
                      <a:txBody>
                        <a:bodyPr/>
                        <a:lstStyle/>
                        <a:p>
                          <a:endParaRPr lang="en-US"/>
                        </a:p>
                      </a:txBody>
                      <a:tcPr>
                        <a:blipFill>
                          <a:blip r:embed="rId2"/>
                          <a:stretch>
                            <a:fillRect l="-195802" t="-204918" r="-1527" b="-408197"/>
                          </a:stretch>
                        </a:blipFill>
                      </a:tcPr>
                    </a:tc>
                    <a:extLst>
                      <a:ext uri="{0D108BD9-81ED-4DB2-BD59-A6C34878D82A}">
                        <a16:rowId xmlns:a16="http://schemas.microsoft.com/office/drawing/2014/main" val="2643421412"/>
                      </a:ext>
                    </a:extLst>
                  </a:tr>
                  <a:tr h="370840">
                    <a:tc>
                      <a:txBody>
                        <a:bodyPr/>
                        <a:lstStyle/>
                        <a:p>
                          <a:endParaRPr lang="en-US"/>
                        </a:p>
                      </a:txBody>
                      <a:tcPr>
                        <a:blipFill>
                          <a:blip r:embed="rId2"/>
                          <a:stretch>
                            <a:fillRect l="-287" t="-310000" r="-123563" b="-315000"/>
                          </a:stretch>
                        </a:blipFill>
                      </a:tcPr>
                    </a:tc>
                    <a:tc>
                      <a:txBody>
                        <a:bodyPr/>
                        <a:lstStyle/>
                        <a:p>
                          <a:endParaRPr lang="en-US"/>
                        </a:p>
                      </a:txBody>
                      <a:tcPr>
                        <a:blipFill>
                          <a:blip r:embed="rId2"/>
                          <a:stretch>
                            <a:fillRect l="-212805" t="-310000" r="-162195" b="-315000"/>
                          </a:stretch>
                        </a:blipFill>
                      </a:tcPr>
                    </a:tc>
                    <a:tc>
                      <a:txBody>
                        <a:bodyPr/>
                        <a:lstStyle/>
                        <a:p>
                          <a:endParaRPr lang="en-US"/>
                        </a:p>
                      </a:txBody>
                      <a:tcPr>
                        <a:blipFill>
                          <a:blip r:embed="rId2"/>
                          <a:stretch>
                            <a:fillRect l="-195802" t="-310000" r="-1527" b="-315000"/>
                          </a:stretch>
                        </a:blipFill>
                      </a:tcPr>
                    </a:tc>
                    <a:extLst>
                      <a:ext uri="{0D108BD9-81ED-4DB2-BD59-A6C34878D82A}">
                        <a16:rowId xmlns:a16="http://schemas.microsoft.com/office/drawing/2014/main" val="2569888391"/>
                      </a:ext>
                    </a:extLst>
                  </a:tr>
                  <a:tr h="370840">
                    <a:tc>
                      <a:txBody>
                        <a:bodyPr/>
                        <a:lstStyle/>
                        <a:p>
                          <a:endParaRPr lang="en-US"/>
                        </a:p>
                      </a:txBody>
                      <a:tcPr>
                        <a:blipFill>
                          <a:blip r:embed="rId2"/>
                          <a:stretch>
                            <a:fillRect l="-287" t="-403279" r="-123563" b="-209836"/>
                          </a:stretch>
                        </a:blipFill>
                      </a:tcPr>
                    </a:tc>
                    <a:tc>
                      <a:txBody>
                        <a:bodyPr/>
                        <a:lstStyle/>
                        <a:p>
                          <a:endParaRPr lang="en-US"/>
                        </a:p>
                      </a:txBody>
                      <a:tcPr>
                        <a:blipFill>
                          <a:blip r:embed="rId2"/>
                          <a:stretch>
                            <a:fillRect l="-212805" t="-403279" r="-162195" b="-209836"/>
                          </a:stretch>
                        </a:blipFill>
                      </a:tcPr>
                    </a:tc>
                    <a:tc>
                      <a:txBody>
                        <a:bodyPr/>
                        <a:lstStyle/>
                        <a:p>
                          <a:endParaRPr lang="en-US"/>
                        </a:p>
                      </a:txBody>
                      <a:tcPr>
                        <a:blipFill>
                          <a:blip r:embed="rId2"/>
                          <a:stretch>
                            <a:fillRect l="-195802" t="-403279" r="-1527" b="-209836"/>
                          </a:stretch>
                        </a:blipFill>
                      </a:tcPr>
                    </a:tc>
                    <a:extLst>
                      <a:ext uri="{0D108BD9-81ED-4DB2-BD59-A6C34878D82A}">
                        <a16:rowId xmlns:a16="http://schemas.microsoft.com/office/drawing/2014/main" val="238054967"/>
                      </a:ext>
                    </a:extLst>
                  </a:tr>
                  <a:tr h="370840">
                    <a:tc>
                      <a:txBody>
                        <a:bodyPr/>
                        <a:lstStyle/>
                        <a:p>
                          <a:endParaRPr lang="en-US"/>
                        </a:p>
                      </a:txBody>
                      <a:tcPr>
                        <a:blipFill>
                          <a:blip r:embed="rId2"/>
                          <a:stretch>
                            <a:fillRect l="-287" t="-503279" r="-123563" b="-109836"/>
                          </a:stretch>
                        </a:blipFill>
                      </a:tcPr>
                    </a:tc>
                    <a:tc>
                      <a:txBody>
                        <a:bodyPr/>
                        <a:lstStyle/>
                        <a:p>
                          <a:endParaRPr lang="en-US"/>
                        </a:p>
                      </a:txBody>
                      <a:tcPr>
                        <a:blipFill>
                          <a:blip r:embed="rId2"/>
                          <a:stretch>
                            <a:fillRect l="-212805" t="-503279" r="-162195" b="-109836"/>
                          </a:stretch>
                        </a:blipFill>
                      </a:tcPr>
                    </a:tc>
                    <a:tc>
                      <a:txBody>
                        <a:bodyPr/>
                        <a:lstStyle/>
                        <a:p>
                          <a:endParaRPr lang="en-US"/>
                        </a:p>
                      </a:txBody>
                      <a:tcPr>
                        <a:blipFill>
                          <a:blip r:embed="rId2"/>
                          <a:stretch>
                            <a:fillRect l="-195802" t="-503279" r="-1527" b="-109836"/>
                          </a:stretch>
                        </a:blipFill>
                      </a:tcPr>
                    </a:tc>
                    <a:extLst>
                      <a:ext uri="{0D108BD9-81ED-4DB2-BD59-A6C34878D82A}">
                        <a16:rowId xmlns:a16="http://schemas.microsoft.com/office/drawing/2014/main" val="3468688466"/>
                      </a:ext>
                    </a:extLst>
                  </a:tr>
                  <a:tr h="370840">
                    <a:tc>
                      <a:txBody>
                        <a:bodyPr/>
                        <a:lstStyle/>
                        <a:p>
                          <a:endParaRPr lang="en-US"/>
                        </a:p>
                      </a:txBody>
                      <a:tcPr>
                        <a:blipFill>
                          <a:blip r:embed="rId2"/>
                          <a:stretch>
                            <a:fillRect l="-287" t="-603279" r="-123563" b="-9836"/>
                          </a:stretch>
                        </a:blipFill>
                      </a:tcPr>
                    </a:tc>
                    <a:tc>
                      <a:txBody>
                        <a:bodyPr/>
                        <a:lstStyle/>
                        <a:p>
                          <a:endParaRPr lang="en-US"/>
                        </a:p>
                      </a:txBody>
                      <a:tcPr>
                        <a:blipFill>
                          <a:blip r:embed="rId2"/>
                          <a:stretch>
                            <a:fillRect l="-212805" t="-603279" r="-162195" b="-9836"/>
                          </a:stretch>
                        </a:blipFill>
                      </a:tcPr>
                    </a:tc>
                    <a:tc>
                      <a:txBody>
                        <a:bodyPr/>
                        <a:lstStyle/>
                        <a:p>
                          <a:endParaRPr lang="en-US"/>
                        </a:p>
                      </a:txBody>
                      <a:tcPr>
                        <a:blipFill>
                          <a:blip r:embed="rId2"/>
                          <a:stretch>
                            <a:fillRect l="-195802" t="-603279" r="-1527" b="-9836"/>
                          </a:stretch>
                        </a:blipFill>
                      </a:tcPr>
                    </a:tc>
                    <a:extLst>
                      <a:ext uri="{0D108BD9-81ED-4DB2-BD59-A6C34878D82A}">
                        <a16:rowId xmlns:a16="http://schemas.microsoft.com/office/drawing/2014/main" val="2663669794"/>
                      </a:ext>
                    </a:extLst>
                  </a:tr>
                </a:tbl>
              </a:graphicData>
            </a:graphic>
          </p:graphicFrame>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6526C4D0-357C-5D36-6FD8-135A36C031CC}"/>
                  </a:ext>
                </a:extLst>
              </p:cNvPr>
              <p:cNvSpPr txBox="1"/>
              <p:nvPr/>
            </p:nvSpPr>
            <p:spPr>
              <a:xfrm>
                <a:off x="7585363" y="2391350"/>
                <a:ext cx="3981738" cy="666080"/>
              </a:xfrm>
              <a:prstGeom prst="rect">
                <a:avLst/>
              </a:prstGeom>
              <a:noFill/>
            </p:spPr>
            <p:txBody>
              <a:bodyPr wrap="square">
                <a:spAutoFit/>
              </a:bodyPr>
              <a:lstStyle/>
              <a:p>
                <a:pPr/>
                <a:r>
                  <a:rPr lang="en-US" b="0" dirty="0">
                    <a:latin typeface="Cambria Math" panose="02040503050406030204" pitchFamily="18" charset="0"/>
                    <a:ea typeface="Cambria Math" panose="02040503050406030204" pitchFamily="18" charset="0"/>
                  </a:rPr>
                  <a:t>Darcy’s Equation    </a:t>
                </a:r>
                <a14:m>
                  <m:oMath xmlns:m="http://schemas.openxmlformats.org/officeDocument/2006/math">
                    <m:r>
                      <a:rPr lang="en-US" sz="2400" b="0" i="1" smtClean="0">
                        <a:latin typeface="Cambria Math" panose="02040503050406030204" pitchFamily="18" charset="0"/>
                        <a:ea typeface="Cambria Math" panose="02040503050406030204" pitchFamily="18" charset="0"/>
                      </a:rPr>
                      <m:t>𝑞</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𝑘𝐴</m:t>
                        </m:r>
                      </m:num>
                      <m:den>
                        <m:r>
                          <a:rPr lang="en-US" sz="2400" b="0" i="1" smtClean="0">
                            <a:latin typeface="Cambria Math" panose="02040503050406030204" pitchFamily="18" charset="0"/>
                            <a:ea typeface="Cambria Math" panose="02040503050406030204" pitchFamily="18" charset="0"/>
                          </a:rPr>
                          <m:t>𝜇</m:t>
                        </m:r>
                      </m:den>
                    </m:f>
                    <m:r>
                      <m:rPr>
                        <m:sty m:val="p"/>
                      </m:rP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𝑝</m:t>
                    </m:r>
                  </m:oMath>
                </a14:m>
                <a:endParaRPr lang="en-US" dirty="0">
                  <a:latin typeface="Cambria Math" panose="02040503050406030204" pitchFamily="18" charset="0"/>
                  <a:ea typeface="Cambria Math" panose="02040503050406030204" pitchFamily="18" charset="0"/>
                </a:endParaRPr>
              </a:p>
            </p:txBody>
          </p:sp>
        </mc:Choice>
        <mc:Fallback>
          <p:sp>
            <p:nvSpPr>
              <p:cNvPr id="11" name="TextBox 10">
                <a:extLst>
                  <a:ext uri="{FF2B5EF4-FFF2-40B4-BE49-F238E27FC236}">
                    <a16:creationId xmlns:a16="http://schemas.microsoft.com/office/drawing/2014/main" id="{6526C4D0-357C-5D36-6FD8-135A36C031CC}"/>
                  </a:ext>
                </a:extLst>
              </p:cNvPr>
              <p:cNvSpPr txBox="1">
                <a:spLocks noRot="1" noChangeAspect="1" noMove="1" noResize="1" noEditPoints="1" noAdjustHandles="1" noChangeArrowheads="1" noChangeShapeType="1" noTextEdit="1"/>
              </p:cNvSpPr>
              <p:nvPr/>
            </p:nvSpPr>
            <p:spPr>
              <a:xfrm>
                <a:off x="7585363" y="2391350"/>
                <a:ext cx="3981738" cy="666080"/>
              </a:xfrm>
              <a:prstGeom prst="rect">
                <a:avLst/>
              </a:prstGeom>
              <a:blipFill>
                <a:blip r:embed="rId3"/>
                <a:stretch>
                  <a:fillRect l="-1225"/>
                </a:stretch>
              </a:blipFill>
            </p:spPr>
            <p:txBody>
              <a:bodyPr/>
              <a:lstStyle/>
              <a:p>
                <a:r>
                  <a:rPr lang="en-US">
                    <a:noFill/>
                  </a:rPr>
                  <a:t> </a:t>
                </a:r>
              </a:p>
            </p:txBody>
          </p:sp>
        </mc:Fallback>
      </mc:AlternateContent>
    </p:spTree>
    <p:extLst>
      <p:ext uri="{BB962C8B-B14F-4D97-AF65-F5344CB8AC3E}">
        <p14:creationId xmlns:p14="http://schemas.microsoft.com/office/powerpoint/2010/main" val="3899963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AC593-C6F6-24C3-7ADC-A197D0464F2D}"/>
            </a:ext>
          </a:extLst>
        </p:cNvPr>
        <p:cNvGrpSpPr/>
        <p:nvPr/>
      </p:nvGrpSpPr>
      <p:grpSpPr>
        <a:xfrm>
          <a:off x="0" y="0"/>
          <a:ext cx="0" cy="0"/>
          <a:chOff x="0" y="0"/>
          <a:chExt cx="0" cy="0"/>
        </a:xfrm>
      </p:grpSpPr>
      <p:grpSp>
        <p:nvGrpSpPr>
          <p:cNvPr id="36" name="Group 35">
            <a:extLst>
              <a:ext uri="{FF2B5EF4-FFF2-40B4-BE49-F238E27FC236}">
                <a16:creationId xmlns:a16="http://schemas.microsoft.com/office/drawing/2014/main" id="{6C46DE1D-98AC-4259-37F1-A0D12C06C292}"/>
              </a:ext>
            </a:extLst>
          </p:cNvPr>
          <p:cNvGrpSpPr/>
          <p:nvPr/>
        </p:nvGrpSpPr>
        <p:grpSpPr>
          <a:xfrm>
            <a:off x="0" y="1274441"/>
            <a:ext cx="12191999" cy="900408"/>
            <a:chOff x="3200263" y="238883"/>
            <a:chExt cx="5496695" cy="900408"/>
          </a:xfrm>
        </p:grpSpPr>
        <p:sp>
          <p:nvSpPr>
            <p:cNvPr id="34" name="TextBox 33">
              <a:extLst>
                <a:ext uri="{FF2B5EF4-FFF2-40B4-BE49-F238E27FC236}">
                  <a16:creationId xmlns:a16="http://schemas.microsoft.com/office/drawing/2014/main" id="{EC44F2EA-B398-4678-1732-87D84BB5433C}"/>
                </a:ext>
              </a:extLst>
            </p:cNvPr>
            <p:cNvSpPr txBox="1"/>
            <p:nvPr/>
          </p:nvSpPr>
          <p:spPr>
            <a:xfrm>
              <a:off x="3530262" y="238883"/>
              <a:ext cx="4836697" cy="646331"/>
            </a:xfrm>
            <a:prstGeom prst="rect">
              <a:avLst/>
            </a:prstGeom>
            <a:noFill/>
          </p:spPr>
          <p:txBody>
            <a:bodyPr wrap="square" rtlCol="0">
              <a:spAutoFit/>
            </a:bodyPr>
            <a:lstStyle/>
            <a:p>
              <a:pPr algn="ctr"/>
              <a:r>
                <a:rPr lang="en-US" sz="3600" b="1" dirty="0">
                  <a:solidFill>
                    <a:srgbClr val="FF5969"/>
                  </a:solidFill>
                  <a:latin typeface="Tw Cen MT" panose="020B0602020104020603" pitchFamily="34" charset="0"/>
                </a:rPr>
                <a:t>Numerical Question</a:t>
              </a:r>
            </a:p>
          </p:txBody>
        </p:sp>
        <p:sp>
          <p:nvSpPr>
            <p:cNvPr id="35" name="TextBox 34">
              <a:extLst>
                <a:ext uri="{FF2B5EF4-FFF2-40B4-BE49-F238E27FC236}">
                  <a16:creationId xmlns:a16="http://schemas.microsoft.com/office/drawing/2014/main" id="{6A5F2E8C-81D3-D15D-64D1-07D1E707A3A3}"/>
                </a:ext>
              </a:extLst>
            </p:cNvPr>
            <p:cNvSpPr txBox="1"/>
            <p:nvPr/>
          </p:nvSpPr>
          <p:spPr>
            <a:xfrm>
              <a:off x="3200263" y="800737"/>
              <a:ext cx="5496695" cy="338554"/>
            </a:xfrm>
            <a:prstGeom prst="rect">
              <a:avLst/>
            </a:prstGeom>
            <a:noFill/>
          </p:spPr>
          <p:txBody>
            <a:bodyPr wrap="square" rtlCol="0">
              <a:spAutoFit/>
            </a:bodyPr>
            <a:lstStyle/>
            <a:p>
              <a:pPr algn="ctr"/>
              <a:endParaRPr lang="en-US" sz="1600" b="1">
                <a:solidFill>
                  <a:schemeClr val="tx1">
                    <a:lumMod val="75000"/>
                    <a:lumOff val="25000"/>
                  </a:schemeClr>
                </a:solidFill>
                <a:latin typeface="Tw Cen MT" panose="020B0602020104020603" pitchFamily="34" charset="0"/>
              </a:endParaRPr>
            </a:p>
          </p:txBody>
        </p:sp>
      </p:grpSp>
      <p:sp>
        <p:nvSpPr>
          <p:cNvPr id="6" name="Slide Number Placeholder 5">
            <a:extLst>
              <a:ext uri="{FF2B5EF4-FFF2-40B4-BE49-F238E27FC236}">
                <a16:creationId xmlns:a16="http://schemas.microsoft.com/office/drawing/2014/main" id="{DFC8A7F5-DBD8-D2F5-4B63-C72491C1DB34}"/>
              </a:ext>
            </a:extLst>
          </p:cNvPr>
          <p:cNvSpPr>
            <a:spLocks noGrp="1"/>
          </p:cNvSpPr>
          <p:nvPr>
            <p:ph type="sldNum" sz="quarter" idx="4294967295"/>
          </p:nvPr>
        </p:nvSpPr>
        <p:spPr>
          <a:xfrm>
            <a:off x="8610600" y="6356350"/>
            <a:ext cx="2743200" cy="365125"/>
          </a:xfrm>
          <a:prstGeom prst="rect">
            <a:avLst/>
          </a:prstGeom>
        </p:spPr>
        <p:txBody>
          <a:bodyPr/>
          <a:lstStyle/>
          <a:p>
            <a:fld id="{B7608497-A042-48BA-90A6-1060676E74F4}" type="slidenum">
              <a:rPr lang="en-US" smtClean="0"/>
              <a:t>11</a:t>
            </a:fld>
            <a:endParaRPr lang="en-US"/>
          </a:p>
        </p:txBody>
      </p:sp>
      <p:graphicFrame>
        <p:nvGraphicFramePr>
          <p:cNvPr id="3" name="Table 2">
            <a:extLst>
              <a:ext uri="{FF2B5EF4-FFF2-40B4-BE49-F238E27FC236}">
                <a16:creationId xmlns:a16="http://schemas.microsoft.com/office/drawing/2014/main" id="{7488CF24-D853-F533-1B6E-C4A2E43EF035}"/>
              </a:ext>
            </a:extLst>
          </p:cNvPr>
          <p:cNvGraphicFramePr>
            <a:graphicFrameLocks noGrp="1"/>
          </p:cNvGraphicFramePr>
          <p:nvPr>
            <p:extLst>
              <p:ext uri="{D42A27DB-BD31-4B8C-83A1-F6EECF244321}">
                <p14:modId xmlns:p14="http://schemas.microsoft.com/office/powerpoint/2010/main" val="1779179434"/>
              </p:ext>
            </p:extLst>
          </p:nvPr>
        </p:nvGraphicFramePr>
        <p:xfrm>
          <a:off x="64918" y="2004993"/>
          <a:ext cx="12092854" cy="3886651"/>
        </p:xfrm>
        <a:graphic>
          <a:graphicData uri="http://schemas.openxmlformats.org/drawingml/2006/table">
            <a:tbl>
              <a:tblPr firstRow="1" firstCol="1" bandRow="1">
                <a:tableStyleId>{68D230F3-CF80-4859-8CE7-A43EE81993B5}</a:tableStyleId>
              </a:tblPr>
              <a:tblGrid>
                <a:gridCol w="3300104">
                  <a:extLst>
                    <a:ext uri="{9D8B030D-6E8A-4147-A177-3AD203B41FA5}">
                      <a16:colId xmlns:a16="http://schemas.microsoft.com/office/drawing/2014/main" val="1367319492"/>
                    </a:ext>
                  </a:extLst>
                </a:gridCol>
                <a:gridCol w="1699825">
                  <a:extLst>
                    <a:ext uri="{9D8B030D-6E8A-4147-A177-3AD203B41FA5}">
                      <a16:colId xmlns:a16="http://schemas.microsoft.com/office/drawing/2014/main" val="497232889"/>
                    </a:ext>
                  </a:extLst>
                </a:gridCol>
                <a:gridCol w="7092925">
                  <a:extLst>
                    <a:ext uri="{9D8B030D-6E8A-4147-A177-3AD203B41FA5}">
                      <a16:colId xmlns:a16="http://schemas.microsoft.com/office/drawing/2014/main" val="2699750645"/>
                    </a:ext>
                  </a:extLst>
                </a:gridCol>
              </a:tblGrid>
              <a:tr h="571466">
                <a:tc>
                  <a:txBody>
                    <a:bodyPr/>
                    <a:lstStyle/>
                    <a:p>
                      <a:pPr marL="0" marR="0" algn="just">
                        <a:lnSpc>
                          <a:spcPct val="107000"/>
                        </a:lnSpc>
                        <a:spcAft>
                          <a:spcPts val="800"/>
                        </a:spcAft>
                        <a:buNone/>
                      </a:pPr>
                      <a:r>
                        <a:rPr lang="en-IN" sz="1600" kern="100">
                          <a:effectLst/>
                        </a:rPr>
                        <a:t>Query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07000"/>
                        </a:lnSpc>
                        <a:spcAft>
                          <a:spcPts val="800"/>
                        </a:spcAft>
                        <a:buNone/>
                      </a:pPr>
                      <a:r>
                        <a:rPr lang="en-IN" sz="1600" kern="100">
                          <a:effectLst/>
                        </a:rPr>
                        <a:t>Query Classification</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07000"/>
                        </a:lnSpc>
                        <a:spcAft>
                          <a:spcPts val="800"/>
                        </a:spcAft>
                        <a:buNone/>
                      </a:pPr>
                      <a:r>
                        <a:rPr lang="en-IN" sz="1600" kern="100">
                          <a:effectLst/>
                        </a:rPr>
                        <a:t>Response</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8769064"/>
                  </a:ext>
                </a:extLst>
              </a:tr>
              <a:tr h="3315185">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dirty="0"/>
                        <a:t>During a fluid saturations determination study, oil and water volumes were extracted from a core sample with bulk volume of 38.4 cm3, and porosity of 0.281. After applying necessary corrections, 5.12 cm3 of oil and 2.5 cm3 of water were recovered. Determine the fluid saturations.</a:t>
                      </a:r>
                    </a:p>
                    <a:p>
                      <a:pPr marL="0" marR="0" algn="just">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07000"/>
                        </a:lnSpc>
                        <a:spcAft>
                          <a:spcPts val="800"/>
                        </a:spcAft>
                        <a:buNone/>
                      </a:pPr>
                      <a:r>
                        <a:rPr lang="en-IN" sz="1600" kern="100" dirty="0">
                          <a:effectLst/>
                        </a:rPr>
                        <a:t>Numerical</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8915622"/>
                  </a:ext>
                </a:extLst>
              </a:tr>
            </a:tbl>
          </a:graphicData>
        </a:graphic>
      </p:graphicFrame>
      <p:sp>
        <p:nvSpPr>
          <p:cNvPr id="8" name="TextBox 7">
            <a:extLst>
              <a:ext uri="{FF2B5EF4-FFF2-40B4-BE49-F238E27FC236}">
                <a16:creationId xmlns:a16="http://schemas.microsoft.com/office/drawing/2014/main" id="{AEA27173-20D9-76BF-6581-8ECEF9511479}"/>
              </a:ext>
            </a:extLst>
          </p:cNvPr>
          <p:cNvSpPr txBox="1"/>
          <p:nvPr/>
        </p:nvSpPr>
        <p:spPr>
          <a:xfrm>
            <a:off x="-1328593" y="5867976"/>
            <a:ext cx="6096000" cy="346826"/>
          </a:xfrm>
          <a:prstGeom prst="rect">
            <a:avLst/>
          </a:prstGeom>
          <a:noFill/>
        </p:spPr>
        <p:txBody>
          <a:bodyPr wrap="square">
            <a:spAutoFit/>
          </a:bodyPr>
          <a:lstStyle/>
          <a:p>
            <a:pPr marL="0" marR="0" algn="ctr">
              <a:lnSpc>
                <a:spcPct val="107000"/>
              </a:lnSpc>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Numerical question posed by user</a:t>
            </a:r>
          </a:p>
        </p:txBody>
      </p:sp>
      <p:pic>
        <p:nvPicPr>
          <p:cNvPr id="9" name="Picture 8" descr="A screenshot of a computer&#10;&#10;Description automatically generated">
            <a:extLst>
              <a:ext uri="{FF2B5EF4-FFF2-40B4-BE49-F238E27FC236}">
                <a16:creationId xmlns:a16="http://schemas.microsoft.com/office/drawing/2014/main" id="{5260C02B-A535-8EB3-9EDF-A5EB7A1254AD}"/>
              </a:ext>
            </a:extLst>
          </p:cNvPr>
          <p:cNvPicPr>
            <a:picLocks noChangeAspect="1"/>
          </p:cNvPicPr>
          <p:nvPr/>
        </p:nvPicPr>
        <p:blipFill rotWithShape="1">
          <a:blip r:embed="rId3">
            <a:clrChange>
              <a:clrFrom>
                <a:srgbClr val="FFFFFF"/>
              </a:clrFrom>
              <a:clrTo>
                <a:srgbClr val="FFFFFF">
                  <a:alpha val="0"/>
                </a:srgbClr>
              </a:clrTo>
            </a:clrChange>
          </a:blip>
          <a:srcRect b="33719"/>
          <a:stretch/>
        </p:blipFill>
        <p:spPr bwMode="auto">
          <a:xfrm>
            <a:off x="4546756" y="2521675"/>
            <a:ext cx="7611016" cy="3217818"/>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F939A979-5F83-4578-8F40-B41421B26C15}"/>
              </a:ext>
            </a:extLst>
          </p:cNvPr>
          <p:cNvSpPr txBox="1"/>
          <p:nvPr/>
        </p:nvSpPr>
        <p:spPr>
          <a:xfrm>
            <a:off x="4546756" y="5893678"/>
            <a:ext cx="8412961" cy="338554"/>
          </a:xfrm>
          <a:prstGeom prst="rect">
            <a:avLst/>
          </a:prstGeom>
          <a:noFill/>
        </p:spPr>
        <p:txBody>
          <a:bodyPr wrap="square">
            <a:spAutoFit/>
          </a:bodyPr>
          <a:lstStyle/>
          <a:p>
            <a:r>
              <a:rPr lang="en-US" sz="1600" dirty="0">
                <a:effectLst/>
                <a:latin typeface="Aptos" panose="020B0004020202020204" pitchFamily="34" charset="0"/>
                <a:ea typeface="Aptos" panose="020B0004020202020204" pitchFamily="34" charset="0"/>
                <a:cs typeface="Times New Roman" panose="02020603050405020304" pitchFamily="18" charset="0"/>
              </a:rPr>
              <a:t>Generated code using concept template with step-by-step explanation</a:t>
            </a:r>
            <a:endParaRPr lang="en-US" sz="1600" dirty="0"/>
          </a:p>
        </p:txBody>
      </p:sp>
    </p:spTree>
    <p:extLst>
      <p:ext uri="{BB962C8B-B14F-4D97-AF65-F5344CB8AC3E}">
        <p14:creationId xmlns:p14="http://schemas.microsoft.com/office/powerpoint/2010/main" val="3853463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9E772-B133-72E6-956D-592199637EFF}"/>
            </a:ext>
          </a:extLst>
        </p:cNvPr>
        <p:cNvGrpSpPr/>
        <p:nvPr/>
      </p:nvGrpSpPr>
      <p:grpSpPr>
        <a:xfrm>
          <a:off x="0" y="0"/>
          <a:ext cx="0" cy="0"/>
          <a:chOff x="0" y="0"/>
          <a:chExt cx="0" cy="0"/>
        </a:xfrm>
      </p:grpSpPr>
      <p:grpSp>
        <p:nvGrpSpPr>
          <p:cNvPr id="36" name="Group 35">
            <a:extLst>
              <a:ext uri="{FF2B5EF4-FFF2-40B4-BE49-F238E27FC236}">
                <a16:creationId xmlns:a16="http://schemas.microsoft.com/office/drawing/2014/main" id="{8EB9280C-9066-4D3F-3945-D29E375CC049}"/>
              </a:ext>
            </a:extLst>
          </p:cNvPr>
          <p:cNvGrpSpPr/>
          <p:nvPr/>
        </p:nvGrpSpPr>
        <p:grpSpPr>
          <a:xfrm>
            <a:off x="0" y="1256153"/>
            <a:ext cx="12191999" cy="900408"/>
            <a:chOff x="3200263" y="238883"/>
            <a:chExt cx="5496695" cy="900408"/>
          </a:xfrm>
        </p:grpSpPr>
        <p:sp>
          <p:nvSpPr>
            <p:cNvPr id="34" name="TextBox 33">
              <a:extLst>
                <a:ext uri="{FF2B5EF4-FFF2-40B4-BE49-F238E27FC236}">
                  <a16:creationId xmlns:a16="http://schemas.microsoft.com/office/drawing/2014/main" id="{BE97AA7D-AE1F-4F56-00DE-62FEB340B943}"/>
                </a:ext>
              </a:extLst>
            </p:cNvPr>
            <p:cNvSpPr txBox="1"/>
            <p:nvPr/>
          </p:nvSpPr>
          <p:spPr>
            <a:xfrm>
              <a:off x="3530262" y="238883"/>
              <a:ext cx="4836697" cy="646331"/>
            </a:xfrm>
            <a:prstGeom prst="rect">
              <a:avLst/>
            </a:prstGeom>
            <a:noFill/>
          </p:spPr>
          <p:txBody>
            <a:bodyPr wrap="square" rtlCol="0">
              <a:spAutoFit/>
            </a:bodyPr>
            <a:lstStyle/>
            <a:p>
              <a:pPr algn="ctr"/>
              <a:r>
                <a:rPr lang="en-US" sz="3600" b="1" dirty="0">
                  <a:solidFill>
                    <a:srgbClr val="FF5969"/>
                  </a:solidFill>
                  <a:latin typeface="Tw Cen MT" panose="020B0602020104020603" pitchFamily="34" charset="0"/>
                </a:rPr>
                <a:t>LLM-Generated Revised &amp; Final Python Code</a:t>
              </a:r>
            </a:p>
          </p:txBody>
        </p:sp>
        <p:sp>
          <p:nvSpPr>
            <p:cNvPr id="35" name="TextBox 34">
              <a:extLst>
                <a:ext uri="{FF2B5EF4-FFF2-40B4-BE49-F238E27FC236}">
                  <a16:creationId xmlns:a16="http://schemas.microsoft.com/office/drawing/2014/main" id="{AEDDB6B8-487A-9709-9AF2-01D24771675E}"/>
                </a:ext>
              </a:extLst>
            </p:cNvPr>
            <p:cNvSpPr txBox="1"/>
            <p:nvPr/>
          </p:nvSpPr>
          <p:spPr>
            <a:xfrm>
              <a:off x="3200263" y="800737"/>
              <a:ext cx="5496695" cy="338554"/>
            </a:xfrm>
            <a:prstGeom prst="rect">
              <a:avLst/>
            </a:prstGeom>
            <a:noFill/>
          </p:spPr>
          <p:txBody>
            <a:bodyPr wrap="square" rtlCol="0">
              <a:spAutoFit/>
            </a:bodyPr>
            <a:lstStyle/>
            <a:p>
              <a:pPr algn="ctr"/>
              <a:endParaRPr lang="en-US" sz="1600" b="1">
                <a:solidFill>
                  <a:schemeClr val="tx1">
                    <a:lumMod val="75000"/>
                    <a:lumOff val="25000"/>
                  </a:schemeClr>
                </a:solidFill>
                <a:latin typeface="Tw Cen MT" panose="020B0602020104020603" pitchFamily="34" charset="0"/>
              </a:endParaRPr>
            </a:p>
          </p:txBody>
        </p:sp>
      </p:grpSp>
      <p:pic>
        <p:nvPicPr>
          <p:cNvPr id="2" name="Picture 1" descr="A screenshot of a computer program&#10;&#10;Description automatically generated">
            <a:extLst>
              <a:ext uri="{FF2B5EF4-FFF2-40B4-BE49-F238E27FC236}">
                <a16:creationId xmlns:a16="http://schemas.microsoft.com/office/drawing/2014/main" id="{7A0B25C1-6A85-8993-2E7F-88B008A9FB2B}"/>
              </a:ext>
            </a:extLst>
          </p:cNvPr>
          <p:cNvPicPr>
            <a:picLocks noChangeAspect="1"/>
          </p:cNvPicPr>
          <p:nvPr/>
        </p:nvPicPr>
        <p:blipFill>
          <a:blip r:embed="rId3"/>
          <a:stretch>
            <a:fillRect/>
          </a:stretch>
        </p:blipFill>
        <p:spPr>
          <a:xfrm>
            <a:off x="5328523" y="1903950"/>
            <a:ext cx="5944461" cy="3962764"/>
          </a:xfrm>
          <a:prstGeom prst="rect">
            <a:avLst/>
          </a:prstGeom>
        </p:spPr>
      </p:pic>
      <p:sp>
        <p:nvSpPr>
          <p:cNvPr id="3" name="Rectangle 2">
            <a:extLst>
              <a:ext uri="{FF2B5EF4-FFF2-40B4-BE49-F238E27FC236}">
                <a16:creationId xmlns:a16="http://schemas.microsoft.com/office/drawing/2014/main" id="{BAFD23FB-0657-2E20-0108-7635A14A416B}"/>
              </a:ext>
            </a:extLst>
          </p:cNvPr>
          <p:cNvSpPr>
            <a:spLocks noChangeArrowheads="1"/>
          </p:cNvSpPr>
          <p:nvPr/>
        </p:nvSpPr>
        <p:spPr bwMode="auto">
          <a:xfrm>
            <a:off x="919015" y="1903950"/>
            <a:ext cx="3168241" cy="611505"/>
          </a:xfrm>
          <a:prstGeom prst="rect">
            <a:avLst/>
          </a:prstGeom>
          <a:solidFill>
            <a:srgbClr val="FFFFFF"/>
          </a:solidFill>
          <a:ln w="9525">
            <a:solidFill>
              <a:schemeClr val="bg2">
                <a:lumMod val="75000"/>
                <a:lumOff val="0"/>
              </a:schemeClr>
            </a:solidFill>
            <a:miter lim="800000"/>
            <a:headEnd/>
            <a:tailEnd/>
          </a:ln>
        </p:spPr>
        <p:txBody>
          <a:bodyPr rot="0" vert="horz" wrap="square" lIns="91440" tIns="45720" rIns="91440" bIns="45720" anchor="t" anchorCtr="0" upright="1">
            <a:noAutofit/>
          </a:bodyPr>
          <a:lstStyle/>
          <a:p>
            <a:pPr marL="0" marR="0">
              <a:lnSpc>
                <a:spcPct val="107000"/>
              </a:lnSpc>
              <a:spcAft>
                <a:spcPts val="800"/>
              </a:spcAft>
              <a:buNone/>
            </a:pPr>
            <a:r>
              <a:rPr lang="en-US" sz="800" kern="100" dirty="0" err="1">
                <a:solidFill>
                  <a:srgbClr val="4EA72E"/>
                </a:solidFill>
                <a:effectLst/>
                <a:latin typeface="Type Machine" panose="020B0604020202020204" pitchFamily="34" charset="0"/>
                <a:ea typeface="Aptos" panose="020B0004020202020204" pitchFamily="34" charset="0"/>
                <a:cs typeface="Times New Roman" panose="02020603050405020304" pitchFamily="18" charset="0"/>
              </a:rPr>
              <a:t>oil_saturation_percent</a:t>
            </a:r>
            <a:r>
              <a:rPr lang="en-US" sz="800" kern="100" dirty="0">
                <a:solidFill>
                  <a:srgbClr val="4EA72E"/>
                </a:solidFill>
                <a:effectLst/>
                <a:latin typeface="Type Machine" panose="020B0604020202020204" pitchFamily="34" charset="0"/>
                <a:ea typeface="Aptos" panose="020B0004020202020204" pitchFamily="34" charset="0"/>
                <a:cs typeface="Times New Roman" panose="02020603050405020304" pitchFamily="18" charset="0"/>
              </a:rPr>
              <a:t>, </a:t>
            </a:r>
            <a:r>
              <a:rPr lang="en-US" sz="800" kern="100" dirty="0" err="1">
                <a:solidFill>
                  <a:srgbClr val="4EA72E"/>
                </a:solidFill>
                <a:effectLst/>
                <a:latin typeface="Type Machine" panose="020B0604020202020204" pitchFamily="34" charset="0"/>
                <a:ea typeface="Aptos" panose="020B0004020202020204" pitchFamily="34" charset="0"/>
                <a:cs typeface="Times New Roman" panose="02020603050405020304" pitchFamily="18" charset="0"/>
              </a:rPr>
              <a:t>water_saturation_percent</a:t>
            </a:r>
            <a:r>
              <a:rPr lang="en-US" sz="800" kern="100" dirty="0">
                <a:solidFill>
                  <a:srgbClr val="4EA72E"/>
                </a:solidFill>
                <a:effectLst/>
                <a:latin typeface="Type Machine" panose="020B0604020202020204" pitchFamily="34" charset="0"/>
                <a:ea typeface="Aptos" panose="020B0004020202020204" pitchFamily="34" charset="0"/>
                <a:cs typeface="Times New Roman" panose="02020603050405020304" pitchFamily="18" charset="0"/>
              </a:rPr>
              <a:t>, </a:t>
            </a:r>
            <a:r>
              <a:rPr lang="en-US" sz="800" kern="100" dirty="0" err="1">
                <a:solidFill>
                  <a:srgbClr val="4EA72E"/>
                </a:solidFill>
                <a:effectLst/>
                <a:latin typeface="Type Machine" panose="020B0604020202020204" pitchFamily="34" charset="0"/>
                <a:ea typeface="Aptos" panose="020B0004020202020204" pitchFamily="34" charset="0"/>
                <a:cs typeface="Times New Roman" panose="02020603050405020304" pitchFamily="18" charset="0"/>
              </a:rPr>
              <a:t>gas_saturation_percent</a:t>
            </a:r>
            <a:r>
              <a:rPr lang="en-US" sz="800" kern="100" dirty="0">
                <a:solidFill>
                  <a:srgbClr val="4EA72E"/>
                </a:solidFill>
                <a:effectLst/>
                <a:latin typeface="Type Machine" panose="020B0604020202020204" pitchFamily="34" charset="0"/>
                <a:ea typeface="Aptos" panose="020B0004020202020204" pitchFamily="34" charset="0"/>
                <a:cs typeface="Times New Roman" panose="02020603050405020304" pitchFamily="18" charset="0"/>
              </a:rPr>
              <a:t> </a:t>
            </a:r>
            <a:r>
              <a:rPr lang="en-US" sz="800" kern="100" dirty="0">
                <a:solidFill>
                  <a:srgbClr val="BF4E14"/>
                </a:solidFill>
                <a:effectLst/>
                <a:latin typeface="Type Machine" panose="020B0604020202020204" pitchFamily="34" charset="0"/>
                <a:ea typeface="Aptos" panose="020B0004020202020204" pitchFamily="34" charset="0"/>
                <a:cs typeface="Times New Roman" panose="02020603050405020304" pitchFamily="18" charset="0"/>
              </a:rPr>
              <a:t>= </a:t>
            </a:r>
            <a:r>
              <a:rPr lang="en-US" sz="800" kern="100" dirty="0" err="1">
                <a:solidFill>
                  <a:srgbClr val="4EA72E"/>
                </a:solidFill>
                <a:effectLst/>
                <a:latin typeface="Type Machine" panose="020B0604020202020204" pitchFamily="34" charset="0"/>
                <a:ea typeface="Aptos" panose="020B0004020202020204" pitchFamily="34" charset="0"/>
                <a:cs typeface="Times New Roman" panose="02020603050405020304" pitchFamily="18" charset="0"/>
              </a:rPr>
              <a:t>calculate_fluid_saturation</a:t>
            </a:r>
            <a:r>
              <a:rPr lang="en-US" sz="800" kern="100" dirty="0">
                <a:solidFill>
                  <a:srgbClr val="BF4E14"/>
                </a:solidFill>
                <a:effectLst/>
                <a:latin typeface="Type Machine" panose="020B0604020202020204" pitchFamily="34" charset="0"/>
                <a:ea typeface="Aptos" panose="020B0004020202020204" pitchFamily="34" charset="0"/>
                <a:cs typeface="Times New Roman" panose="02020603050405020304" pitchFamily="18" charset="0"/>
              </a:rPr>
              <a:t>(bulk_volume_cm3, porosity, oil_volume_cm3, water_volume_cm3)</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800" kern="100" dirty="0">
                <a:effectLst/>
                <a:latin typeface="Type Machine" panose="020B0604020202020204" pitchFamily="34" charset="0"/>
                <a:ea typeface="Aptos" panose="020B0004020202020204" pitchFamily="34"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7C355A8-ED65-F96D-9C6C-6EC314A90DFD}"/>
              </a:ext>
            </a:extLst>
          </p:cNvPr>
          <p:cNvSpPr>
            <a:spLocks noChangeArrowheads="1"/>
          </p:cNvSpPr>
          <p:nvPr/>
        </p:nvSpPr>
        <p:spPr bwMode="auto">
          <a:xfrm>
            <a:off x="919016" y="3523574"/>
            <a:ext cx="3168241" cy="611505"/>
          </a:xfrm>
          <a:prstGeom prst="rect">
            <a:avLst/>
          </a:prstGeom>
          <a:solidFill>
            <a:srgbClr val="FFFFFF"/>
          </a:solidFill>
          <a:ln w="9525">
            <a:solidFill>
              <a:schemeClr val="bg2">
                <a:lumMod val="75000"/>
                <a:lumOff val="0"/>
              </a:schemeClr>
            </a:solidFill>
            <a:miter lim="800000"/>
            <a:headEnd/>
            <a:tailEnd/>
          </a:ln>
        </p:spPr>
        <p:txBody>
          <a:bodyPr rot="0" vert="horz" wrap="square" lIns="91440" tIns="45720" rIns="91440" bIns="45720" anchor="t" anchorCtr="0" upright="1">
            <a:noAutofit/>
          </a:bodyPr>
          <a:lstStyle/>
          <a:p>
            <a:pPr marL="0" marR="0">
              <a:lnSpc>
                <a:spcPct val="107000"/>
              </a:lnSpc>
              <a:spcAft>
                <a:spcPts val="800"/>
              </a:spcAft>
            </a:pPr>
            <a:r>
              <a:rPr lang="en-US" sz="800" kern="100" dirty="0">
                <a:solidFill>
                  <a:srgbClr val="4EA72E"/>
                </a:solidFill>
                <a:effectLst/>
                <a:latin typeface="Type Machine" panose="020B0604020202020204" pitchFamily="34" charset="0"/>
                <a:ea typeface="Aptos" panose="020B0004020202020204" pitchFamily="34" charset="0"/>
                <a:cs typeface="Times New Roman" panose="02020603050405020304" pitchFamily="18" charset="0"/>
              </a:rPr>
              <a:t>feedback = </a:t>
            </a:r>
            <a:r>
              <a:rPr lang="en-US" sz="800" kern="100" dirty="0">
                <a:solidFill>
                  <a:srgbClr val="BF4E14"/>
                </a:solidFill>
                <a:effectLst/>
                <a:latin typeface="Type Machine" panose="020B0604020202020204" pitchFamily="34" charset="0"/>
                <a:ea typeface="Aptos" panose="020B0004020202020204" pitchFamily="34" charset="0"/>
                <a:cs typeface="Times New Roman" panose="02020603050405020304" pitchFamily="18" charset="0"/>
              </a:rPr>
              <a:t>“the correct answers are {'Oil saturation': 47.4, 'Water saturation': 23.2, ''Remaining pore space (Gas saturation)': 29.4}”</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B1CCCBE-7E6A-4B45-D7FC-666BDA31405F}"/>
              </a:ext>
            </a:extLst>
          </p:cNvPr>
          <p:cNvSpPr txBox="1"/>
          <p:nvPr/>
        </p:nvSpPr>
        <p:spPr>
          <a:xfrm>
            <a:off x="919015" y="2648962"/>
            <a:ext cx="2933241" cy="416011"/>
          </a:xfrm>
          <a:prstGeom prst="rect">
            <a:avLst/>
          </a:prstGeom>
          <a:noFill/>
        </p:spPr>
        <p:txBody>
          <a:bodyPr wrap="square">
            <a:spAutoFit/>
          </a:bodyPr>
          <a:lstStyle/>
          <a:p>
            <a:pPr marL="0" marR="0" algn="ctr">
              <a:lnSpc>
                <a:spcPct val="107000"/>
              </a:lnSpc>
              <a:spcAft>
                <a:spcPts val="800"/>
              </a:spcAft>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An example of execution agent in sand-box environment.</a:t>
            </a:r>
          </a:p>
        </p:txBody>
      </p:sp>
      <p:sp>
        <p:nvSpPr>
          <p:cNvPr id="8" name="TextBox 7">
            <a:extLst>
              <a:ext uri="{FF2B5EF4-FFF2-40B4-BE49-F238E27FC236}">
                <a16:creationId xmlns:a16="http://schemas.microsoft.com/office/drawing/2014/main" id="{0B07B019-4B9D-F12B-2DAD-11A16336778A}"/>
              </a:ext>
            </a:extLst>
          </p:cNvPr>
          <p:cNvSpPr txBox="1"/>
          <p:nvPr/>
        </p:nvSpPr>
        <p:spPr>
          <a:xfrm>
            <a:off x="1060980" y="4135079"/>
            <a:ext cx="2649313" cy="416011"/>
          </a:xfrm>
          <a:prstGeom prst="rect">
            <a:avLst/>
          </a:prstGeom>
          <a:noFill/>
        </p:spPr>
        <p:txBody>
          <a:bodyPr wrap="square">
            <a:spAutoFit/>
          </a:bodyPr>
          <a:lstStyle>
            <a:defPPr>
              <a:defRPr lang="en-US"/>
            </a:defPPr>
            <a:lvl1pPr marR="0" algn="ctr">
              <a:lnSpc>
                <a:spcPct val="107000"/>
              </a:lnSpc>
              <a:spcAft>
                <a:spcPts val="800"/>
              </a:spcAft>
              <a:defRPr sz="1000" kern="100">
                <a:effectLst/>
                <a:latin typeface="Aptos" panose="020B0004020202020204" pitchFamily="34" charset="0"/>
                <a:ea typeface="Aptos" panose="020B0004020202020204" pitchFamily="34" charset="0"/>
                <a:cs typeface="Times New Roman" panose="02020603050405020304" pitchFamily="18" charset="0"/>
              </a:defRPr>
            </a:lvl1pPr>
          </a:lstStyle>
          <a:p>
            <a:r>
              <a:rPr lang="en-US" dirty="0"/>
              <a:t> An example of feedback with correct answer is provided as an input.</a:t>
            </a:r>
          </a:p>
        </p:txBody>
      </p:sp>
      <p:sp>
        <p:nvSpPr>
          <p:cNvPr id="10" name="TextBox 9">
            <a:extLst>
              <a:ext uri="{FF2B5EF4-FFF2-40B4-BE49-F238E27FC236}">
                <a16:creationId xmlns:a16="http://schemas.microsoft.com/office/drawing/2014/main" id="{B1416C78-8D79-1BC8-EC6C-40C92F7155C1}"/>
              </a:ext>
            </a:extLst>
          </p:cNvPr>
          <p:cNvSpPr txBox="1"/>
          <p:nvPr/>
        </p:nvSpPr>
        <p:spPr>
          <a:xfrm>
            <a:off x="5892190" y="5934134"/>
            <a:ext cx="4817125" cy="378565"/>
          </a:xfrm>
          <a:prstGeom prst="rect">
            <a:avLst/>
          </a:prstGeom>
          <a:noFill/>
        </p:spPr>
        <p:txBody>
          <a:bodyPr wrap="square">
            <a:spAutoFit/>
          </a:bodyPr>
          <a:lstStyle/>
          <a:p>
            <a:pPr marL="0" marR="0" algn="ct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Corrected code snippet after feedback.</a:t>
            </a:r>
          </a:p>
        </p:txBody>
      </p:sp>
      <p:cxnSp>
        <p:nvCxnSpPr>
          <p:cNvPr id="18" name="Straight Arrow Connector 17">
            <a:extLst>
              <a:ext uri="{FF2B5EF4-FFF2-40B4-BE49-F238E27FC236}">
                <a16:creationId xmlns:a16="http://schemas.microsoft.com/office/drawing/2014/main" id="{BEB2681E-576B-E133-80F7-6E76642F57A5}"/>
              </a:ext>
            </a:extLst>
          </p:cNvPr>
          <p:cNvCxnSpPr>
            <a:cxnSpLocks/>
          </p:cNvCxnSpPr>
          <p:nvPr/>
        </p:nvCxnSpPr>
        <p:spPr>
          <a:xfrm>
            <a:off x="2503137" y="3115943"/>
            <a:ext cx="0" cy="396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86F6D825-53CE-E74A-FC96-3396C480ABF3}"/>
              </a:ext>
            </a:extLst>
          </p:cNvPr>
          <p:cNvCxnSpPr>
            <a:cxnSpLocks/>
          </p:cNvCxnSpPr>
          <p:nvPr/>
        </p:nvCxnSpPr>
        <p:spPr>
          <a:xfrm rot="10800000">
            <a:off x="2588967" y="4593680"/>
            <a:ext cx="2739559" cy="656078"/>
          </a:xfrm>
          <a:prstGeom prst="bentConnector3">
            <a:avLst>
              <a:gd name="adj1" fmla="val 100066"/>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29" name="Slide Number Placeholder 28">
            <a:extLst>
              <a:ext uri="{FF2B5EF4-FFF2-40B4-BE49-F238E27FC236}">
                <a16:creationId xmlns:a16="http://schemas.microsoft.com/office/drawing/2014/main" id="{1404C18A-9C55-695F-5F8A-E4FF05EFE132}"/>
              </a:ext>
            </a:extLst>
          </p:cNvPr>
          <p:cNvSpPr>
            <a:spLocks noGrp="1"/>
          </p:cNvSpPr>
          <p:nvPr>
            <p:ph type="sldNum" sz="quarter" idx="4294967295"/>
          </p:nvPr>
        </p:nvSpPr>
        <p:spPr>
          <a:xfrm>
            <a:off x="8610600" y="6356350"/>
            <a:ext cx="2743200" cy="365125"/>
          </a:xfrm>
          <a:prstGeom prst="rect">
            <a:avLst/>
          </a:prstGeom>
        </p:spPr>
        <p:txBody>
          <a:bodyPr/>
          <a:lstStyle/>
          <a:p>
            <a:fld id="{B7608497-A042-48BA-90A6-1060676E74F4}" type="slidenum">
              <a:rPr lang="en-US" smtClean="0"/>
              <a:t>12</a:t>
            </a:fld>
            <a:endParaRPr lang="en-US"/>
          </a:p>
        </p:txBody>
      </p:sp>
    </p:spTree>
    <p:extLst>
      <p:ext uri="{BB962C8B-B14F-4D97-AF65-F5344CB8AC3E}">
        <p14:creationId xmlns:p14="http://schemas.microsoft.com/office/powerpoint/2010/main" val="408607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20E5E-6F43-A384-1F04-92EE9B5B6810}"/>
            </a:ext>
          </a:extLst>
        </p:cNvPr>
        <p:cNvGrpSpPr/>
        <p:nvPr/>
      </p:nvGrpSpPr>
      <p:grpSpPr>
        <a:xfrm>
          <a:off x="0" y="0"/>
          <a:ext cx="0" cy="0"/>
          <a:chOff x="0" y="0"/>
          <a:chExt cx="0" cy="0"/>
        </a:xfrm>
      </p:grpSpPr>
      <p:grpSp>
        <p:nvGrpSpPr>
          <p:cNvPr id="36" name="Group 35">
            <a:extLst>
              <a:ext uri="{FF2B5EF4-FFF2-40B4-BE49-F238E27FC236}">
                <a16:creationId xmlns:a16="http://schemas.microsoft.com/office/drawing/2014/main" id="{DDB0316E-B6BF-EDBC-A3AC-19C026D98A6B}"/>
              </a:ext>
            </a:extLst>
          </p:cNvPr>
          <p:cNvGrpSpPr/>
          <p:nvPr/>
        </p:nvGrpSpPr>
        <p:grpSpPr>
          <a:xfrm>
            <a:off x="-299405" y="1256153"/>
            <a:ext cx="12832371" cy="900408"/>
            <a:chOff x="3065278" y="238883"/>
            <a:chExt cx="5785403" cy="900408"/>
          </a:xfrm>
        </p:grpSpPr>
        <p:sp>
          <p:nvSpPr>
            <p:cNvPr id="34" name="TextBox 33">
              <a:extLst>
                <a:ext uri="{FF2B5EF4-FFF2-40B4-BE49-F238E27FC236}">
                  <a16:creationId xmlns:a16="http://schemas.microsoft.com/office/drawing/2014/main" id="{9FC139F6-7EBC-4973-FB1F-944DC76D2CD4}"/>
                </a:ext>
              </a:extLst>
            </p:cNvPr>
            <p:cNvSpPr txBox="1"/>
            <p:nvPr/>
          </p:nvSpPr>
          <p:spPr>
            <a:xfrm>
              <a:off x="3065278" y="238883"/>
              <a:ext cx="5785403" cy="523220"/>
            </a:xfrm>
            <a:prstGeom prst="rect">
              <a:avLst/>
            </a:prstGeom>
            <a:noFill/>
          </p:spPr>
          <p:txBody>
            <a:bodyPr wrap="square" rtlCol="0">
              <a:spAutoFit/>
            </a:bodyPr>
            <a:lstStyle/>
            <a:p>
              <a:pPr algn="ctr"/>
              <a:r>
                <a:rPr lang="en-US" sz="2800" b="1" dirty="0">
                  <a:solidFill>
                    <a:srgbClr val="FF5969"/>
                  </a:solidFill>
                  <a:latin typeface="Tw Cen MT" panose="020B0602020104020603" pitchFamily="34" charset="0"/>
                </a:rPr>
                <a:t>Manual Step-by-Step Explanation for Students (generated by the TA Chatbot)</a:t>
              </a:r>
            </a:p>
          </p:txBody>
        </p:sp>
        <p:sp>
          <p:nvSpPr>
            <p:cNvPr id="35" name="TextBox 34">
              <a:extLst>
                <a:ext uri="{FF2B5EF4-FFF2-40B4-BE49-F238E27FC236}">
                  <a16:creationId xmlns:a16="http://schemas.microsoft.com/office/drawing/2014/main" id="{8E1BED16-C832-E596-AA62-0DB029CDC51B}"/>
                </a:ext>
              </a:extLst>
            </p:cNvPr>
            <p:cNvSpPr txBox="1"/>
            <p:nvPr/>
          </p:nvSpPr>
          <p:spPr>
            <a:xfrm>
              <a:off x="3200263" y="800737"/>
              <a:ext cx="5496695" cy="338554"/>
            </a:xfrm>
            <a:prstGeom prst="rect">
              <a:avLst/>
            </a:prstGeom>
            <a:noFill/>
          </p:spPr>
          <p:txBody>
            <a:bodyPr wrap="square" rtlCol="0">
              <a:spAutoFit/>
            </a:bodyPr>
            <a:lstStyle/>
            <a:p>
              <a:pPr algn="ctr"/>
              <a:endParaRPr lang="en-US" sz="1600" b="1">
                <a:solidFill>
                  <a:schemeClr val="tx1">
                    <a:lumMod val="75000"/>
                    <a:lumOff val="25000"/>
                  </a:schemeClr>
                </a:solidFill>
                <a:latin typeface="Tw Cen MT" panose="020B0602020104020603" pitchFamily="34" charset="0"/>
              </a:endParaRPr>
            </a:p>
          </p:txBody>
        </p:sp>
      </p:grpSp>
      <p:sp>
        <p:nvSpPr>
          <p:cNvPr id="2" name="Rectangle 1">
            <a:extLst>
              <a:ext uri="{FF2B5EF4-FFF2-40B4-BE49-F238E27FC236}">
                <a16:creationId xmlns:a16="http://schemas.microsoft.com/office/drawing/2014/main" id="{F7985C4A-11CD-96ED-02CB-A5E1766EC696}"/>
              </a:ext>
            </a:extLst>
          </p:cNvPr>
          <p:cNvSpPr>
            <a:spLocks noChangeArrowheads="1"/>
          </p:cNvSpPr>
          <p:nvPr/>
        </p:nvSpPr>
        <p:spPr bwMode="auto">
          <a:xfrm>
            <a:off x="731958" y="1831848"/>
            <a:ext cx="10174167" cy="3720554"/>
          </a:xfrm>
          <a:prstGeom prst="rect">
            <a:avLst/>
          </a:prstGeom>
          <a:solidFill>
            <a:srgbClr val="FFFFFF"/>
          </a:solidFill>
          <a:ln w="9525">
            <a:solidFill>
              <a:schemeClr val="bg2">
                <a:lumMod val="75000"/>
                <a:lumOff val="0"/>
              </a:schemeClr>
            </a:solidFill>
            <a:miter lim="800000"/>
            <a:headEnd/>
            <a:tailEnd/>
          </a:ln>
        </p:spPr>
        <p:txBody>
          <a:bodyPr rot="0" vert="horz" wrap="square" lIns="91440" tIns="45720" rIns="91440" bIns="45720" anchor="t" anchorCtr="0" upright="1">
            <a:noAutofit/>
          </a:bodyPr>
          <a:lstStyle/>
          <a:p>
            <a:pPr marL="0" marR="0">
              <a:lnSpc>
                <a:spcPct val="107000"/>
              </a:lnSpc>
              <a:spcAft>
                <a:spcPts val="800"/>
              </a:spcAft>
              <a:buNone/>
            </a:pPr>
            <a:r>
              <a:rPr lang="en-US" sz="1200" kern="100" dirty="0">
                <a:solidFill>
                  <a:srgbClr val="4EA72E"/>
                </a:solidFill>
                <a:effectLst/>
                <a:latin typeface="Type Machine" panose="020B0604020202020204" pitchFamily="34" charset="0"/>
                <a:ea typeface="Aptos" panose="020B0004020202020204" pitchFamily="34" charset="0"/>
                <a:cs typeface="Times New Roman" panose="02020603050405020304" pitchFamily="18" charset="0"/>
              </a:rPr>
              <a:t>To manually calculate the fluid saturations for oil and water in a core sample based on the provided step-by-step algorithm, you can follow these steps: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kern="100" dirty="0">
                <a:solidFill>
                  <a:srgbClr val="4EA72E"/>
                </a:solidFill>
                <a:effectLst/>
                <a:latin typeface="Type Machine" panose="020B0604020202020204" pitchFamily="34" charset="0"/>
                <a:ea typeface="Aptos" panose="020B0004020202020204" pitchFamily="34" charset="0"/>
                <a:cs typeface="Times New Roman" panose="02020603050405020304" pitchFamily="18" charset="0"/>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kern="100" dirty="0">
                <a:solidFill>
                  <a:srgbClr val="4EA72E"/>
                </a:solidFill>
                <a:effectLst/>
                <a:latin typeface="Type Machine" panose="020B0604020202020204" pitchFamily="34" charset="0"/>
                <a:ea typeface="Aptos" panose="020B0004020202020204" pitchFamily="34" charset="0"/>
                <a:cs typeface="Times New Roman" panose="02020603050405020304" pitchFamily="18" charset="0"/>
              </a:rPr>
              <a:t>1. Calculate the bulk volume of the core sample: Bulk Volume = 38.4 cm^3</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kern="100" dirty="0">
                <a:solidFill>
                  <a:srgbClr val="4EA72E"/>
                </a:solidFill>
                <a:effectLst/>
                <a:latin typeface="Type Machine" panose="020B0604020202020204" pitchFamily="34" charset="0"/>
                <a:ea typeface="Aptos" panose="020B0004020202020204" pitchFamily="34" charset="0"/>
                <a:cs typeface="Times New Roman" panose="02020603050405020304" pitchFamily="18" charset="0"/>
              </a:rPr>
              <a:t>2. Calculate the porosity of the core sample: Porosity = 0.281</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kern="100" dirty="0">
                <a:solidFill>
                  <a:srgbClr val="4EA72E"/>
                </a:solidFill>
                <a:effectLst/>
                <a:latin typeface="Type Machine" panose="020B0604020202020204" pitchFamily="34" charset="0"/>
                <a:ea typeface="Aptos" panose="020B0004020202020204" pitchFamily="34" charset="0"/>
                <a:cs typeface="Times New Roman" panose="02020603050405020304" pitchFamily="18" charset="0"/>
              </a:rPr>
              <a:t>3. Calculate the effective pore volume: Effective Pore Volume = Bulk Volume * Porosity = 38.4 * 0.281 = 10.79 cm^3</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kern="100" dirty="0">
                <a:solidFill>
                  <a:srgbClr val="4EA72E"/>
                </a:solidFill>
                <a:effectLst/>
                <a:latin typeface="Type Machine" panose="020B0604020202020204" pitchFamily="34" charset="0"/>
                <a:ea typeface="Aptos" panose="020B0004020202020204" pitchFamily="34" charset="0"/>
                <a:cs typeface="Times New Roman" panose="02020603050405020304" pitchFamily="18" charset="0"/>
              </a:rPr>
              <a:t>4. Determine the volume of water recovered: Volume of Water = 2.5 cm^3</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kern="100" dirty="0">
                <a:solidFill>
                  <a:srgbClr val="4EA72E"/>
                </a:solidFill>
                <a:effectLst/>
                <a:latin typeface="Type Machine" panose="020B0604020202020204" pitchFamily="34" charset="0"/>
                <a:ea typeface="Aptos" panose="020B0004020202020204" pitchFamily="34" charset="0"/>
                <a:cs typeface="Times New Roman" panose="02020603050405020304" pitchFamily="18" charset="0"/>
              </a:rPr>
              <a:t>5. Determine the volume of oil recovered: Volume of Oil = 5.12 cm^3</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kern="100" dirty="0">
                <a:solidFill>
                  <a:srgbClr val="4EA72E"/>
                </a:solidFill>
                <a:effectLst/>
                <a:latin typeface="Type Machine" panose="020B0604020202020204" pitchFamily="34" charset="0"/>
                <a:ea typeface="Aptos" panose="020B0004020202020204" pitchFamily="34" charset="0"/>
                <a:cs typeface="Times New Roman" panose="02020603050405020304" pitchFamily="18" charset="0"/>
              </a:rPr>
              <a:t>6. Calculate the water saturation: Water Saturation = Volume of Water / Effective Pore Volume = 2.5 / 10.79 = 0.2317 or 23.17%</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kern="100" dirty="0">
                <a:solidFill>
                  <a:srgbClr val="4EA72E"/>
                </a:solidFill>
                <a:effectLst/>
                <a:latin typeface="Type Machine" panose="020B0604020202020204" pitchFamily="34" charset="0"/>
                <a:ea typeface="Aptos" panose="020B0004020202020204" pitchFamily="34" charset="0"/>
                <a:cs typeface="Times New Roman" panose="02020603050405020304" pitchFamily="18" charset="0"/>
              </a:rPr>
              <a:t>7. Calculate the oil saturation: Oil Saturation = Volume of Oil / Effective Pore Volume = 5.12 / 10.79 = 0.4745 or 47.45%</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kern="100" dirty="0">
                <a:solidFill>
                  <a:srgbClr val="4EA72E"/>
                </a:solidFill>
                <a:effectLst/>
                <a:latin typeface="Type Machine" panose="020B0604020202020204" pitchFamily="34" charset="0"/>
                <a:ea typeface="Aptos" panose="020B0004020202020204" pitchFamily="34" charset="0"/>
                <a:cs typeface="Times New Roman" panose="02020603050405020304" pitchFamily="18" charset="0"/>
              </a:rPr>
              <a:t>8. Calculate the gas saturation (if applicable): Gas Saturation = 1 - (Water Saturation + Oil Saturation) = 1 - (0.2317 + 0.4745) = 0.2938 or 29.38%</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kern="100" dirty="0">
                <a:solidFill>
                  <a:srgbClr val="4EA72E"/>
                </a:solidFill>
                <a:effectLst/>
                <a:latin typeface="Type Machine" panose="020B0604020202020204" pitchFamily="34" charset="0"/>
                <a:ea typeface="Aptos" panose="020B0004020202020204" pitchFamily="34" charset="0"/>
                <a:cs typeface="Times New Roman" panose="02020603050405020304" pitchFamily="18" charset="0"/>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200" kern="100" dirty="0">
                <a:solidFill>
                  <a:srgbClr val="4EA72E"/>
                </a:solidFill>
                <a:effectLst/>
                <a:latin typeface="Type Machine" panose="020B0604020202020204" pitchFamily="34" charset="0"/>
                <a:ea typeface="Aptos" panose="020B0004020202020204" pitchFamily="34" charset="0"/>
                <a:cs typeface="Times New Roman" panose="02020603050405020304" pitchFamily="18" charset="0"/>
              </a:rPr>
              <a:t>By following these steps, you can manually calculate the fluid saturations for oil and water in a core sample based on the provided algorithm.</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BF904B4-4C13-BF3C-4250-B5B21DD1F3F1}"/>
              </a:ext>
            </a:extLst>
          </p:cNvPr>
          <p:cNvSpPr txBox="1"/>
          <p:nvPr/>
        </p:nvSpPr>
        <p:spPr>
          <a:xfrm>
            <a:off x="731958" y="5552402"/>
            <a:ext cx="10174167" cy="674928"/>
          </a:xfrm>
          <a:prstGeom prst="rect">
            <a:avLst/>
          </a:prstGeom>
          <a:noFill/>
        </p:spPr>
        <p:txBody>
          <a:bodyPr wrap="square">
            <a:spAutoFit/>
          </a:bodyPr>
          <a:lstStyle/>
          <a:p>
            <a:pPr marL="0" marR="0" algn="ct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 example of step-by-step explanation of manual calculation of the fluid saturations for oil and water in a core sample.</a:t>
            </a:r>
          </a:p>
        </p:txBody>
      </p:sp>
      <p:sp>
        <p:nvSpPr>
          <p:cNvPr id="6" name="Slide Number Placeholder 5">
            <a:extLst>
              <a:ext uri="{FF2B5EF4-FFF2-40B4-BE49-F238E27FC236}">
                <a16:creationId xmlns:a16="http://schemas.microsoft.com/office/drawing/2014/main" id="{C634CB5B-8149-3204-006E-B2E285E53086}"/>
              </a:ext>
            </a:extLst>
          </p:cNvPr>
          <p:cNvSpPr>
            <a:spLocks noGrp="1"/>
          </p:cNvSpPr>
          <p:nvPr>
            <p:ph type="sldNum" sz="quarter" idx="4294967295"/>
          </p:nvPr>
        </p:nvSpPr>
        <p:spPr>
          <a:xfrm>
            <a:off x="8610600" y="6356350"/>
            <a:ext cx="2743200" cy="365125"/>
          </a:xfrm>
          <a:prstGeom prst="rect">
            <a:avLst/>
          </a:prstGeom>
        </p:spPr>
        <p:txBody>
          <a:bodyPr/>
          <a:lstStyle/>
          <a:p>
            <a:fld id="{B7608497-A042-48BA-90A6-1060676E74F4}" type="slidenum">
              <a:rPr lang="en-US" smtClean="0"/>
              <a:t>13</a:t>
            </a:fld>
            <a:endParaRPr lang="en-US"/>
          </a:p>
        </p:txBody>
      </p:sp>
    </p:spTree>
    <p:extLst>
      <p:ext uri="{BB962C8B-B14F-4D97-AF65-F5344CB8AC3E}">
        <p14:creationId xmlns:p14="http://schemas.microsoft.com/office/powerpoint/2010/main" val="2458085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8B8D0-974B-4B4A-8E2F-45BE8D7C8D40}"/>
            </a:ext>
          </a:extLst>
        </p:cNvPr>
        <p:cNvGrpSpPr/>
        <p:nvPr/>
      </p:nvGrpSpPr>
      <p:grpSpPr>
        <a:xfrm>
          <a:off x="0" y="0"/>
          <a:ext cx="0" cy="0"/>
          <a:chOff x="0" y="0"/>
          <a:chExt cx="0" cy="0"/>
        </a:xfrm>
      </p:grpSpPr>
      <p:grpSp>
        <p:nvGrpSpPr>
          <p:cNvPr id="36" name="Group 35">
            <a:extLst>
              <a:ext uri="{FF2B5EF4-FFF2-40B4-BE49-F238E27FC236}">
                <a16:creationId xmlns:a16="http://schemas.microsoft.com/office/drawing/2014/main" id="{DE2F3A34-5D6E-7069-2C5C-6D5EA9AEEAFD}"/>
              </a:ext>
            </a:extLst>
          </p:cNvPr>
          <p:cNvGrpSpPr/>
          <p:nvPr/>
        </p:nvGrpSpPr>
        <p:grpSpPr>
          <a:xfrm>
            <a:off x="0" y="1173025"/>
            <a:ext cx="12191999" cy="1200329"/>
            <a:chOff x="3200263" y="155755"/>
            <a:chExt cx="5496695" cy="1200329"/>
          </a:xfrm>
        </p:grpSpPr>
        <p:sp>
          <p:nvSpPr>
            <p:cNvPr id="34" name="TextBox 33">
              <a:extLst>
                <a:ext uri="{FF2B5EF4-FFF2-40B4-BE49-F238E27FC236}">
                  <a16:creationId xmlns:a16="http://schemas.microsoft.com/office/drawing/2014/main" id="{E2488E3A-71CE-2FAB-8608-F2E022C22149}"/>
                </a:ext>
              </a:extLst>
            </p:cNvPr>
            <p:cNvSpPr txBox="1"/>
            <p:nvPr/>
          </p:nvSpPr>
          <p:spPr>
            <a:xfrm>
              <a:off x="3303698" y="155755"/>
              <a:ext cx="5289825" cy="1200329"/>
            </a:xfrm>
            <a:prstGeom prst="rect">
              <a:avLst/>
            </a:prstGeom>
            <a:noFill/>
          </p:spPr>
          <p:txBody>
            <a:bodyPr wrap="square" rtlCol="0">
              <a:spAutoFit/>
            </a:bodyPr>
            <a:lstStyle/>
            <a:p>
              <a:pPr algn="ctr"/>
              <a:r>
                <a:rPr lang="en-US" sz="3600" b="1" dirty="0">
                  <a:solidFill>
                    <a:srgbClr val="FF5969"/>
                  </a:solidFill>
                  <a:latin typeface="Tw Cen MT" panose="020B0602020104020603" pitchFamily="34" charset="0"/>
                </a:rPr>
                <a:t>Complete Solution for Students (Generated by TA Chatbot)</a:t>
              </a:r>
            </a:p>
          </p:txBody>
        </p:sp>
        <p:sp>
          <p:nvSpPr>
            <p:cNvPr id="35" name="TextBox 34">
              <a:extLst>
                <a:ext uri="{FF2B5EF4-FFF2-40B4-BE49-F238E27FC236}">
                  <a16:creationId xmlns:a16="http://schemas.microsoft.com/office/drawing/2014/main" id="{5BE02859-E770-3DBB-6CEB-49B644CB00BC}"/>
                </a:ext>
              </a:extLst>
            </p:cNvPr>
            <p:cNvSpPr txBox="1"/>
            <p:nvPr/>
          </p:nvSpPr>
          <p:spPr>
            <a:xfrm>
              <a:off x="3200263" y="800737"/>
              <a:ext cx="5496695" cy="338554"/>
            </a:xfrm>
            <a:prstGeom prst="rect">
              <a:avLst/>
            </a:prstGeom>
            <a:noFill/>
          </p:spPr>
          <p:txBody>
            <a:bodyPr wrap="square" rtlCol="0">
              <a:spAutoFit/>
            </a:bodyPr>
            <a:lstStyle/>
            <a:p>
              <a:pPr algn="ctr"/>
              <a:endParaRPr lang="en-US" sz="1600" b="1">
                <a:solidFill>
                  <a:schemeClr val="tx1">
                    <a:lumMod val="75000"/>
                    <a:lumOff val="25000"/>
                  </a:schemeClr>
                </a:solidFill>
                <a:latin typeface="Tw Cen MT" panose="020B0602020104020603" pitchFamily="34" charset="0"/>
              </a:endParaRPr>
            </a:p>
          </p:txBody>
        </p:sp>
      </p:grpSp>
      <p:sp>
        <p:nvSpPr>
          <p:cNvPr id="2" name="Rectangle 1">
            <a:extLst>
              <a:ext uri="{FF2B5EF4-FFF2-40B4-BE49-F238E27FC236}">
                <a16:creationId xmlns:a16="http://schemas.microsoft.com/office/drawing/2014/main" id="{B3E1B427-ADE8-8E23-7C70-072C1174C350}"/>
              </a:ext>
            </a:extLst>
          </p:cNvPr>
          <p:cNvSpPr>
            <a:spLocks noChangeArrowheads="1"/>
          </p:cNvSpPr>
          <p:nvPr/>
        </p:nvSpPr>
        <p:spPr bwMode="auto">
          <a:xfrm>
            <a:off x="731958" y="1780795"/>
            <a:ext cx="10650417" cy="4318670"/>
          </a:xfrm>
          <a:prstGeom prst="rect">
            <a:avLst/>
          </a:prstGeom>
          <a:solidFill>
            <a:srgbClr val="FFFFFF"/>
          </a:solidFill>
          <a:ln w="9525">
            <a:solidFill>
              <a:schemeClr val="bg2">
                <a:lumMod val="75000"/>
                <a:lumOff val="0"/>
              </a:schemeClr>
            </a:solidFill>
            <a:miter lim="800000"/>
            <a:headEnd/>
            <a:tailEnd/>
          </a:ln>
        </p:spPr>
        <p:txBody>
          <a:bodyPr rot="0" vert="horz" wrap="square" lIns="91440" tIns="45720" rIns="91440" bIns="45720" anchor="t" anchorCtr="0" upright="1">
            <a:noAutofit/>
          </a:bodyPr>
          <a:lstStyle/>
          <a:p>
            <a:pPr marL="0" marR="0">
              <a:lnSpc>
                <a:spcPct val="107000"/>
              </a:lnSpc>
              <a:spcAft>
                <a:spcPts val="800"/>
              </a:spcAft>
              <a:buNone/>
            </a:pPr>
            <a:r>
              <a:rPr lang="en-US" sz="1000" kern="100" dirty="0">
                <a:solidFill>
                  <a:srgbClr val="BF4E14"/>
                </a:solidFill>
                <a:effectLst/>
                <a:latin typeface="Type Machine" panose="020B0604020202020204" pitchFamily="34" charset="0"/>
                <a:ea typeface="Aptos" panose="020B0004020202020204" pitchFamily="34" charset="0"/>
                <a:cs typeface="Times New Roman" panose="02020603050405020304" pitchFamily="18" charset="0"/>
              </a:rPr>
              <a:t>To determine the fluid saturations, we first need to calculate the bulk volume occupied by oil and water and then calculate the fluid saturations. Here is the step-by-step algorithm to solve the problem:</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nSpc>
                <a:spcPct val="107000"/>
              </a:lnSpc>
            </a:pPr>
            <a:r>
              <a:rPr lang="en-US" sz="1000" kern="100" dirty="0">
                <a:solidFill>
                  <a:srgbClr val="BF4E14"/>
                </a:solidFill>
                <a:effectLst/>
                <a:latin typeface="Type Machine" panose="020B0604020202020204" pitchFamily="34" charset="0"/>
                <a:ea typeface="Aptos" panose="020B0004020202020204" pitchFamily="34" charset="0"/>
                <a:cs typeface="Times New Roman" panose="02020603050405020304" pitchFamily="18" charset="0"/>
              </a:rPr>
              <a:t>1. Calculate the total bulk volume of fluids recovered: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266700" marR="0">
              <a:lnSpc>
                <a:spcPct val="107000"/>
              </a:lnSpc>
              <a:buNone/>
            </a:pPr>
            <a:r>
              <a:rPr lang="en-US" sz="1000" kern="100" dirty="0">
                <a:solidFill>
                  <a:srgbClr val="BF4E14"/>
                </a:solidFill>
                <a:effectLst/>
                <a:latin typeface="Type Machine" panose="020B0604020202020204" pitchFamily="34" charset="0"/>
                <a:ea typeface="Aptos" panose="020B0004020202020204" pitchFamily="34" charset="0"/>
                <a:cs typeface="Times New Roman" panose="02020603050405020304" pitchFamily="18" charset="0"/>
              </a:rPr>
              <a:t>  Total recovered volume = Volume of oil + Volume of water Total recovered volume = 5.12 cm</a:t>
            </a:r>
            <a:r>
              <a:rPr lang="en-US" sz="1000" kern="100" baseline="30000" dirty="0">
                <a:solidFill>
                  <a:srgbClr val="BF4E14"/>
                </a:solidFill>
                <a:effectLst/>
                <a:latin typeface="Type Machine" panose="020B0604020202020204" pitchFamily="34" charset="0"/>
                <a:ea typeface="Aptos" panose="020B0004020202020204" pitchFamily="34" charset="0"/>
                <a:cs typeface="Times New Roman" panose="02020603050405020304" pitchFamily="18" charset="0"/>
              </a:rPr>
              <a:t>3</a:t>
            </a:r>
            <a:r>
              <a:rPr lang="en-US" sz="1000" kern="100" dirty="0">
                <a:solidFill>
                  <a:srgbClr val="BF4E14"/>
                </a:solidFill>
                <a:effectLst/>
                <a:latin typeface="Type Machine" panose="020B0604020202020204" pitchFamily="34" charset="0"/>
                <a:ea typeface="Aptos" panose="020B0004020202020204" pitchFamily="34" charset="0"/>
                <a:cs typeface="Times New Roman" panose="02020603050405020304" pitchFamily="18" charset="0"/>
              </a:rPr>
              <a:t> + 2.5 cm</a:t>
            </a:r>
            <a:r>
              <a:rPr lang="en-US" sz="1000" kern="100" baseline="30000" dirty="0">
                <a:solidFill>
                  <a:srgbClr val="BF4E14"/>
                </a:solidFill>
                <a:effectLst/>
                <a:latin typeface="Type Machine" panose="020B0604020202020204" pitchFamily="34" charset="0"/>
                <a:ea typeface="Aptos" panose="020B0004020202020204" pitchFamily="34" charset="0"/>
                <a:cs typeface="Times New Roman" panose="02020603050405020304" pitchFamily="18" charset="0"/>
              </a:rPr>
              <a:t>3</a:t>
            </a:r>
            <a:r>
              <a:rPr lang="en-US" sz="1000" kern="100" dirty="0">
                <a:solidFill>
                  <a:srgbClr val="BF4E14"/>
                </a:solidFill>
                <a:effectLst/>
                <a:latin typeface="Type Machine" panose="020B0604020202020204" pitchFamily="34" charset="0"/>
                <a:ea typeface="Aptos" panose="020B0004020202020204" pitchFamily="34" charset="0"/>
                <a:cs typeface="Times New Roman" panose="02020603050405020304" pitchFamily="18"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266700" marR="0">
              <a:lnSpc>
                <a:spcPct val="107000"/>
              </a:lnSpc>
              <a:buNone/>
            </a:pPr>
            <a:r>
              <a:rPr lang="en-US" sz="1000" kern="100" dirty="0">
                <a:solidFill>
                  <a:srgbClr val="BF4E14"/>
                </a:solidFill>
                <a:effectLst/>
                <a:latin typeface="Type Machine" panose="020B0604020202020204" pitchFamily="34" charset="0"/>
                <a:ea typeface="Aptos" panose="020B0004020202020204" pitchFamily="34" charset="0"/>
                <a:cs typeface="Times New Roman" panose="02020603050405020304" pitchFamily="18" charset="0"/>
              </a:rPr>
              <a:t>  Total recovered volume = 7.62 cm</a:t>
            </a:r>
            <a:r>
              <a:rPr lang="en-US" sz="1000" kern="100" baseline="30000" dirty="0">
                <a:solidFill>
                  <a:srgbClr val="BF4E14"/>
                </a:solidFill>
                <a:effectLst/>
                <a:latin typeface="Type Machine" panose="020B0604020202020204" pitchFamily="34" charset="0"/>
                <a:ea typeface="Aptos" panose="020B0004020202020204" pitchFamily="34" charset="0"/>
                <a:cs typeface="Times New Roman" panose="02020603050405020304" pitchFamily="18" charset="0"/>
              </a:rPr>
              <a:t>3</a:t>
            </a:r>
            <a:r>
              <a:rPr lang="en-US" sz="1000" kern="100" dirty="0">
                <a:solidFill>
                  <a:srgbClr val="BF4E14"/>
                </a:solidFill>
                <a:effectLst/>
                <a:latin typeface="Type Machine" panose="020B0604020202020204" pitchFamily="34" charset="0"/>
                <a:ea typeface="Aptos" panose="020B0004020202020204" pitchFamily="34" charset="0"/>
                <a:cs typeface="Times New Roman" panose="02020603050405020304" pitchFamily="18"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nSpc>
                <a:spcPct val="107000"/>
              </a:lnSpc>
            </a:pPr>
            <a:r>
              <a:rPr lang="en-US" sz="1000" kern="100" dirty="0">
                <a:solidFill>
                  <a:srgbClr val="BF4E14"/>
                </a:solidFill>
                <a:effectLst/>
                <a:latin typeface="Type Machine" panose="020B0604020202020204" pitchFamily="34" charset="0"/>
                <a:ea typeface="Aptos" panose="020B0004020202020204" pitchFamily="34" charset="0"/>
                <a:cs typeface="Times New Roman" panose="02020603050405020304" pitchFamily="18" charset="0"/>
              </a:rPr>
              <a:t>2. Calculate the effective pore volume: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266700" marR="0">
              <a:lnSpc>
                <a:spcPct val="107000"/>
              </a:lnSpc>
              <a:buNone/>
            </a:pPr>
            <a:r>
              <a:rPr lang="en-US" sz="1000" kern="100" dirty="0">
                <a:solidFill>
                  <a:srgbClr val="BF4E14"/>
                </a:solidFill>
                <a:effectLst/>
                <a:latin typeface="Type Machine" panose="020B0604020202020204" pitchFamily="34" charset="0"/>
                <a:ea typeface="Aptos" panose="020B0004020202020204" pitchFamily="34" charset="0"/>
                <a:cs typeface="Times New Roman" panose="02020603050405020304" pitchFamily="18" charset="0"/>
              </a:rPr>
              <a:t>   Effective pore volume = Bulk volume of the core sample x porosity </a:t>
            </a:r>
          </a:p>
          <a:p>
            <a:pPr marL="266700" marR="0">
              <a:lnSpc>
                <a:spcPct val="107000"/>
              </a:lnSpc>
              <a:buNone/>
            </a:pPr>
            <a:r>
              <a:rPr lang="en-US" sz="1000" kern="100" dirty="0">
                <a:solidFill>
                  <a:srgbClr val="BF4E14"/>
                </a:solidFill>
                <a:latin typeface="Type Machine" panose="020B0604020202020204" pitchFamily="34" charset="0"/>
                <a:ea typeface="Aptos" panose="020B0004020202020204" pitchFamily="34" charset="0"/>
                <a:cs typeface="Times New Roman" panose="02020603050405020304" pitchFamily="18" charset="0"/>
              </a:rPr>
              <a:t>   </a:t>
            </a:r>
            <a:r>
              <a:rPr lang="en-US" sz="1000" kern="100" dirty="0">
                <a:solidFill>
                  <a:srgbClr val="BF4E14"/>
                </a:solidFill>
                <a:effectLst/>
                <a:latin typeface="Type Machine" panose="020B0604020202020204" pitchFamily="34" charset="0"/>
                <a:ea typeface="Aptos" panose="020B0004020202020204" pitchFamily="34" charset="0"/>
                <a:cs typeface="Times New Roman" panose="02020603050405020304" pitchFamily="18" charset="0"/>
              </a:rPr>
              <a:t>Effective pore volume = 38.4 cm</a:t>
            </a:r>
            <a:r>
              <a:rPr lang="en-US" sz="1000" kern="100" baseline="30000" dirty="0">
                <a:solidFill>
                  <a:srgbClr val="BF4E14"/>
                </a:solidFill>
                <a:effectLst/>
                <a:latin typeface="Type Machine" panose="020B0604020202020204" pitchFamily="34" charset="0"/>
                <a:ea typeface="Aptos" panose="020B0004020202020204" pitchFamily="34" charset="0"/>
                <a:cs typeface="Times New Roman" panose="02020603050405020304" pitchFamily="18" charset="0"/>
              </a:rPr>
              <a:t>3</a:t>
            </a:r>
            <a:r>
              <a:rPr lang="en-US" sz="1000" kern="100" dirty="0">
                <a:solidFill>
                  <a:srgbClr val="BF4E14"/>
                </a:solidFill>
                <a:effectLst/>
                <a:latin typeface="Type Machine" panose="020B0604020202020204" pitchFamily="34" charset="0"/>
                <a:ea typeface="Aptos" panose="020B0004020202020204" pitchFamily="34" charset="0"/>
                <a:cs typeface="Times New Roman" panose="02020603050405020304" pitchFamily="18" charset="0"/>
              </a:rPr>
              <a:t> x 0.281 Effective pore     volume = 10.78 cm</a:t>
            </a:r>
            <a:r>
              <a:rPr lang="en-US" sz="1000" kern="100" baseline="30000" dirty="0">
                <a:solidFill>
                  <a:srgbClr val="BF4E14"/>
                </a:solidFill>
                <a:effectLst/>
                <a:latin typeface="Type Machine" panose="020B0604020202020204" pitchFamily="34" charset="0"/>
                <a:ea typeface="Aptos" panose="020B0004020202020204" pitchFamily="34" charset="0"/>
                <a:cs typeface="Times New Roman" panose="02020603050405020304" pitchFamily="18" charset="0"/>
              </a:rPr>
              <a:t>3</a:t>
            </a:r>
            <a:r>
              <a:rPr lang="en-US" sz="1000" kern="100" dirty="0">
                <a:solidFill>
                  <a:srgbClr val="BF4E14"/>
                </a:solidFill>
                <a:effectLst/>
                <a:latin typeface="Type Machine" panose="020B0604020202020204" pitchFamily="34" charset="0"/>
                <a:ea typeface="Aptos" panose="020B0004020202020204" pitchFamily="34" charset="0"/>
                <a:cs typeface="Times New Roman" panose="02020603050405020304" pitchFamily="18"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nSpc>
                <a:spcPct val="107000"/>
              </a:lnSpc>
            </a:pPr>
            <a:r>
              <a:rPr lang="en-US" sz="1000" kern="100" dirty="0">
                <a:solidFill>
                  <a:srgbClr val="BF4E14"/>
                </a:solidFill>
                <a:effectLst/>
                <a:latin typeface="Type Machine" panose="020B0604020202020204" pitchFamily="34" charset="0"/>
                <a:ea typeface="Aptos" panose="020B0004020202020204" pitchFamily="34" charset="0"/>
                <a:cs typeface="Times New Roman" panose="02020603050405020304" pitchFamily="18" charset="0"/>
              </a:rPr>
              <a:t>3. Calculate the fluid saturations: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266700" marR="0">
              <a:lnSpc>
                <a:spcPct val="107000"/>
              </a:lnSpc>
              <a:buNone/>
            </a:pPr>
            <a:r>
              <a:rPr lang="en-US" sz="1000" kern="100" dirty="0">
                <a:solidFill>
                  <a:srgbClr val="BF4E14"/>
                </a:solidFill>
                <a:effectLst/>
                <a:latin typeface="Type Machine" panose="020B0604020202020204" pitchFamily="34" charset="0"/>
                <a:ea typeface="Aptos" panose="020B0004020202020204" pitchFamily="34" charset="0"/>
                <a:cs typeface="Times New Roman" panose="02020603050405020304" pitchFamily="18" charset="0"/>
              </a:rPr>
              <a:t>Oil saturation = (Volume of oil / Effective pore volume) x 100% Oil saturation = (5.12 cm</a:t>
            </a:r>
            <a:r>
              <a:rPr lang="en-US" sz="1000" kern="100" baseline="30000" dirty="0">
                <a:solidFill>
                  <a:srgbClr val="BF4E14"/>
                </a:solidFill>
                <a:effectLst/>
                <a:latin typeface="Type Machine" panose="020B0604020202020204" pitchFamily="34" charset="0"/>
                <a:ea typeface="Aptos" panose="020B0004020202020204" pitchFamily="34" charset="0"/>
                <a:cs typeface="Times New Roman" panose="02020603050405020304" pitchFamily="18" charset="0"/>
              </a:rPr>
              <a:t>3</a:t>
            </a:r>
            <a:r>
              <a:rPr lang="en-US" sz="1000" kern="100" dirty="0">
                <a:solidFill>
                  <a:srgbClr val="BF4E14"/>
                </a:solidFill>
                <a:effectLst/>
                <a:latin typeface="Type Machine" panose="020B0604020202020204" pitchFamily="34" charset="0"/>
                <a:ea typeface="Aptos" panose="020B0004020202020204" pitchFamily="34" charset="0"/>
                <a:cs typeface="Times New Roman" panose="02020603050405020304" pitchFamily="18" charset="0"/>
              </a:rPr>
              <a:t> / 10.78 cm</a:t>
            </a:r>
            <a:r>
              <a:rPr lang="en-US" sz="1000" kern="100" baseline="30000" dirty="0">
                <a:solidFill>
                  <a:srgbClr val="BF4E14"/>
                </a:solidFill>
                <a:effectLst/>
                <a:latin typeface="Type Machine" panose="020B0604020202020204" pitchFamily="34" charset="0"/>
                <a:ea typeface="Aptos" panose="020B0004020202020204" pitchFamily="34" charset="0"/>
                <a:cs typeface="Times New Roman" panose="02020603050405020304" pitchFamily="18" charset="0"/>
              </a:rPr>
              <a:t>3</a:t>
            </a:r>
            <a:r>
              <a:rPr lang="en-US" sz="1000" kern="100" dirty="0">
                <a:solidFill>
                  <a:srgbClr val="BF4E14"/>
                </a:solidFill>
                <a:effectLst/>
                <a:latin typeface="Type Machine" panose="020B0604020202020204" pitchFamily="34" charset="0"/>
                <a:ea typeface="Aptos" panose="020B0004020202020204" pitchFamily="34" charset="0"/>
                <a:cs typeface="Times New Roman" panose="02020603050405020304" pitchFamily="18" charset="0"/>
              </a:rPr>
              <a:t>) x 100% </a:t>
            </a:r>
          </a:p>
          <a:p>
            <a:pPr marL="266700" marR="0">
              <a:lnSpc>
                <a:spcPct val="107000"/>
              </a:lnSpc>
              <a:buNone/>
            </a:pPr>
            <a:r>
              <a:rPr lang="en-US" sz="1000" kern="100" dirty="0">
                <a:solidFill>
                  <a:srgbClr val="BF4E14"/>
                </a:solidFill>
                <a:effectLst/>
                <a:latin typeface="Type Machine" panose="020B0604020202020204" pitchFamily="34" charset="0"/>
                <a:ea typeface="Aptos" panose="020B0004020202020204" pitchFamily="34" charset="0"/>
                <a:cs typeface="Times New Roman" panose="02020603050405020304" pitchFamily="18" charset="0"/>
              </a:rPr>
              <a:t>Oil saturation = 0.475 x 100%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266700" marR="0">
              <a:lnSpc>
                <a:spcPct val="107000"/>
              </a:lnSpc>
              <a:buNone/>
            </a:pPr>
            <a:r>
              <a:rPr lang="en-US" sz="1000" kern="100" dirty="0">
                <a:solidFill>
                  <a:srgbClr val="BF4E14"/>
                </a:solidFill>
                <a:effectLst/>
                <a:latin typeface="Type Machine" panose="020B0604020202020204" pitchFamily="34" charset="0"/>
                <a:ea typeface="Aptos" panose="020B0004020202020204" pitchFamily="34" charset="0"/>
                <a:cs typeface="Times New Roman" panose="02020603050405020304" pitchFamily="18" charset="0"/>
              </a:rPr>
              <a:t>Oil saturation = 47.5%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266700" marR="0">
              <a:lnSpc>
                <a:spcPct val="107000"/>
              </a:lnSpc>
              <a:buNone/>
            </a:pPr>
            <a:r>
              <a:rPr lang="en-US" sz="1000" kern="100" dirty="0">
                <a:solidFill>
                  <a:srgbClr val="BF4E14"/>
                </a:solidFill>
                <a:effectLst/>
                <a:latin typeface="Type Machine" panose="020B0604020202020204" pitchFamily="34" charset="0"/>
                <a:ea typeface="Aptos" panose="020B0004020202020204" pitchFamily="34" charset="0"/>
                <a:cs typeface="Times New Roman" panose="02020603050405020304" pitchFamily="18" charset="0"/>
              </a:rPr>
              <a:t>Water saturation = (Volume of water / Effective pore volume) x 100%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266700" marR="0">
              <a:lnSpc>
                <a:spcPct val="107000"/>
              </a:lnSpc>
              <a:buNone/>
            </a:pPr>
            <a:r>
              <a:rPr lang="en-US" sz="1000" kern="100" dirty="0">
                <a:solidFill>
                  <a:srgbClr val="BF4E14"/>
                </a:solidFill>
                <a:effectLst/>
                <a:latin typeface="Type Machine" panose="020B0604020202020204" pitchFamily="34" charset="0"/>
                <a:ea typeface="Aptos" panose="020B0004020202020204" pitchFamily="34" charset="0"/>
                <a:cs typeface="Times New Roman" panose="02020603050405020304" pitchFamily="18" charset="0"/>
              </a:rPr>
              <a:t>Water saturation = (2.5 cm</a:t>
            </a:r>
            <a:r>
              <a:rPr lang="en-US" sz="1000" kern="100" baseline="30000" dirty="0">
                <a:solidFill>
                  <a:srgbClr val="BF4E14"/>
                </a:solidFill>
                <a:effectLst/>
                <a:latin typeface="Type Machine" panose="020B0604020202020204" pitchFamily="34" charset="0"/>
                <a:ea typeface="Aptos" panose="020B0004020202020204" pitchFamily="34" charset="0"/>
                <a:cs typeface="Times New Roman" panose="02020603050405020304" pitchFamily="18" charset="0"/>
              </a:rPr>
              <a:t>3 </a:t>
            </a:r>
            <a:r>
              <a:rPr lang="en-US" sz="1000" kern="100" dirty="0">
                <a:solidFill>
                  <a:srgbClr val="BF4E14"/>
                </a:solidFill>
                <a:effectLst/>
                <a:latin typeface="Type Machine" panose="020B0604020202020204" pitchFamily="34" charset="0"/>
                <a:ea typeface="Aptos" panose="020B0004020202020204" pitchFamily="34" charset="0"/>
                <a:cs typeface="Times New Roman" panose="02020603050405020304" pitchFamily="18" charset="0"/>
              </a:rPr>
              <a:t>/ 10.78 cm</a:t>
            </a:r>
            <a:r>
              <a:rPr lang="en-US" sz="1000" kern="100" baseline="30000" dirty="0">
                <a:solidFill>
                  <a:srgbClr val="BF4E14"/>
                </a:solidFill>
                <a:effectLst/>
                <a:latin typeface="Type Machine" panose="020B0604020202020204" pitchFamily="34" charset="0"/>
                <a:ea typeface="Aptos" panose="020B0004020202020204" pitchFamily="34" charset="0"/>
                <a:cs typeface="Times New Roman" panose="02020603050405020304" pitchFamily="18" charset="0"/>
              </a:rPr>
              <a:t>3</a:t>
            </a:r>
            <a:r>
              <a:rPr lang="en-US" sz="1000" kern="100" dirty="0">
                <a:solidFill>
                  <a:srgbClr val="BF4E14"/>
                </a:solidFill>
                <a:effectLst/>
                <a:latin typeface="Type Machine" panose="020B0604020202020204" pitchFamily="34" charset="0"/>
                <a:ea typeface="Aptos" panose="020B0004020202020204" pitchFamily="34" charset="0"/>
                <a:cs typeface="Times New Roman" panose="02020603050405020304" pitchFamily="18" charset="0"/>
              </a:rPr>
              <a:t>) x 100%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266700" marR="0">
              <a:lnSpc>
                <a:spcPct val="107000"/>
              </a:lnSpc>
              <a:buNone/>
            </a:pPr>
            <a:r>
              <a:rPr lang="en-US" sz="1000" kern="100" dirty="0">
                <a:solidFill>
                  <a:srgbClr val="BF4E14"/>
                </a:solidFill>
                <a:effectLst/>
                <a:latin typeface="Type Machine" panose="020B0604020202020204" pitchFamily="34" charset="0"/>
                <a:ea typeface="Aptos" panose="020B0004020202020204" pitchFamily="34" charset="0"/>
                <a:cs typeface="Times New Roman" panose="02020603050405020304" pitchFamily="18" charset="0"/>
              </a:rPr>
              <a:t>Water saturation = 0.232 x 100%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266700" marR="0">
              <a:lnSpc>
                <a:spcPct val="107000"/>
              </a:lnSpc>
              <a:buNone/>
            </a:pPr>
            <a:r>
              <a:rPr lang="en-US" sz="1000" kern="100" dirty="0">
                <a:solidFill>
                  <a:srgbClr val="BF4E14"/>
                </a:solidFill>
                <a:effectLst/>
                <a:latin typeface="Type Machine" panose="020B0604020202020204" pitchFamily="34" charset="0"/>
                <a:ea typeface="Aptos" panose="020B0004020202020204" pitchFamily="34" charset="0"/>
                <a:cs typeface="Times New Roman" panose="02020603050405020304" pitchFamily="18" charset="0"/>
              </a:rPr>
              <a:t>Water saturation = 23.2%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nSpc>
                <a:spcPct val="107000"/>
              </a:lnSpc>
            </a:pPr>
            <a:r>
              <a:rPr lang="en-US" sz="1000" kern="100" dirty="0">
                <a:solidFill>
                  <a:srgbClr val="BF4E14"/>
                </a:solidFill>
                <a:effectLst/>
                <a:latin typeface="Type Machine" panose="020B0604020202020204" pitchFamily="34" charset="0"/>
                <a:ea typeface="Aptos" panose="020B0004020202020204" pitchFamily="34" charset="0"/>
                <a:cs typeface="Times New Roman" panose="02020603050405020304" pitchFamily="18" charset="0"/>
              </a:rPr>
              <a:t>4. Verify the calculations: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266700" marR="0">
              <a:lnSpc>
                <a:spcPct val="107000"/>
              </a:lnSpc>
              <a:buNone/>
            </a:pPr>
            <a:r>
              <a:rPr lang="en-US" sz="1000" kern="100" dirty="0">
                <a:solidFill>
                  <a:srgbClr val="BF4E14"/>
                </a:solidFill>
                <a:effectLst/>
                <a:latin typeface="Type Machine" panose="020B0604020202020204" pitchFamily="34" charset="0"/>
                <a:ea typeface="Aptos" panose="020B0004020202020204" pitchFamily="34" charset="0"/>
                <a:cs typeface="Times New Roman" panose="02020603050405020304" pitchFamily="18" charset="0"/>
              </a:rPr>
              <a:t>Oil saturation + Water saturation = 47.5% + 23.2% = 70.7%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266700" marR="0">
              <a:lnSpc>
                <a:spcPct val="107000"/>
              </a:lnSpc>
              <a:buNone/>
            </a:pPr>
            <a:r>
              <a:rPr lang="en-US" sz="1000" kern="100" dirty="0">
                <a:solidFill>
                  <a:srgbClr val="BF4E14"/>
                </a:solidFill>
                <a:effectLst/>
                <a:latin typeface="Type Machine" panose="020B0604020202020204" pitchFamily="34" charset="0"/>
                <a:ea typeface="Aptos" panose="020B0004020202020204" pitchFamily="34" charset="0"/>
                <a:cs typeface="Times New Roman" panose="02020603050405020304" pitchFamily="18"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266700" marR="0">
              <a:lnSpc>
                <a:spcPct val="107000"/>
              </a:lnSpc>
              <a:spcAft>
                <a:spcPts val="800"/>
              </a:spcAft>
              <a:buNone/>
            </a:pPr>
            <a:r>
              <a:rPr lang="en-US" sz="1000" kern="100" dirty="0">
                <a:solidFill>
                  <a:srgbClr val="BF4E14"/>
                </a:solidFill>
                <a:effectLst/>
                <a:latin typeface="Type Machine" panose="020B0604020202020204" pitchFamily="34" charset="0"/>
                <a:ea typeface="Aptos" panose="020B0004020202020204" pitchFamily="34" charset="0"/>
                <a:cs typeface="Times New Roman" panose="02020603050405020304" pitchFamily="18" charset="0"/>
              </a:rPr>
              <a:t>As oil and water are the only two fluids present, the total fluid saturation should add up to 100%.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000" kern="100" dirty="0">
                <a:solidFill>
                  <a:srgbClr val="BF4E14"/>
                </a:solidFill>
                <a:effectLst/>
                <a:latin typeface="Type Machine" panose="020B0604020202020204" pitchFamily="34" charset="0"/>
                <a:ea typeface="Aptos" panose="020B0004020202020204" pitchFamily="34" charset="0"/>
                <a:cs typeface="Times New Roman" panose="02020603050405020304" pitchFamily="18" charset="0"/>
              </a:rPr>
              <a:t>Therefore, the fluid saturations are: -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171450" marR="0" indent="-171450">
              <a:lnSpc>
                <a:spcPct val="107000"/>
              </a:lnSpc>
              <a:spcAft>
                <a:spcPts val="800"/>
              </a:spcAft>
              <a:buFont typeface="Arial" panose="020B0604020202020204" pitchFamily="34" charset="0"/>
              <a:buChar char="•"/>
            </a:pPr>
            <a:r>
              <a:rPr lang="en-US" sz="1000" kern="100" dirty="0">
                <a:solidFill>
                  <a:srgbClr val="BF4E14"/>
                </a:solidFill>
                <a:effectLst/>
                <a:latin typeface="Type Machine" panose="020B0604020202020204" pitchFamily="34" charset="0"/>
                <a:ea typeface="Aptos" panose="020B0004020202020204" pitchFamily="34" charset="0"/>
                <a:cs typeface="Times New Roman" panose="02020603050405020304" pitchFamily="18" charset="0"/>
              </a:rPr>
              <a:t>Oil saturation: 47.5%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171450" marR="0" indent="-171450">
              <a:lnSpc>
                <a:spcPct val="107000"/>
              </a:lnSpc>
              <a:spcAft>
                <a:spcPts val="800"/>
              </a:spcAft>
              <a:buFont typeface="Arial" panose="020B0604020202020204" pitchFamily="34" charset="0"/>
              <a:buChar char="•"/>
            </a:pPr>
            <a:r>
              <a:rPr lang="en-US" sz="1000" kern="100" dirty="0">
                <a:solidFill>
                  <a:srgbClr val="BF4E14"/>
                </a:solidFill>
                <a:effectLst/>
                <a:latin typeface="Type Machine" panose="020B0604020202020204" pitchFamily="34" charset="0"/>
                <a:ea typeface="Aptos" panose="020B0004020202020204" pitchFamily="34" charset="0"/>
                <a:cs typeface="Times New Roman" panose="02020603050405020304" pitchFamily="18" charset="0"/>
              </a:rPr>
              <a:t>Water saturation: 23.2%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171450" marR="0" indent="-171450">
              <a:lnSpc>
                <a:spcPct val="107000"/>
              </a:lnSpc>
              <a:spcAft>
                <a:spcPts val="800"/>
              </a:spcAft>
              <a:buFont typeface="Arial" panose="020B0604020202020204" pitchFamily="34" charset="0"/>
              <a:buChar char="•"/>
            </a:pPr>
            <a:r>
              <a:rPr lang="en-US" sz="1000" kern="100" dirty="0">
                <a:solidFill>
                  <a:srgbClr val="BF4E14"/>
                </a:solidFill>
                <a:effectLst/>
                <a:latin typeface="Type Machine" panose="020B0604020202020204" pitchFamily="34" charset="0"/>
                <a:ea typeface="Aptos" panose="020B0004020202020204" pitchFamily="34" charset="0"/>
                <a:cs typeface="Times New Roman" panose="02020603050405020304" pitchFamily="18" charset="0"/>
              </a:rPr>
              <a:t>Remaining pore space occupied by gas (Gas saturation): 29.3% (100% - 47.5% - 23.2%)</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000" kern="100" dirty="0">
                <a:effectLst/>
                <a:latin typeface="Type Machine" panose="020B0604020202020204" pitchFamily="34" charset="0"/>
                <a:ea typeface="Aptos" panose="020B0004020202020204" pitchFamily="34" charset="0"/>
                <a:cs typeface="Times New Roman" panose="02020603050405020304" pitchFamily="18"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C0A180F-CC0E-17FD-4CAF-7724865AB449}"/>
              </a:ext>
            </a:extLst>
          </p:cNvPr>
          <p:cNvSpPr txBox="1"/>
          <p:nvPr/>
        </p:nvSpPr>
        <p:spPr>
          <a:xfrm>
            <a:off x="2056299" y="6075720"/>
            <a:ext cx="8001734" cy="315023"/>
          </a:xfrm>
          <a:prstGeom prst="rect">
            <a:avLst/>
          </a:prstGeom>
          <a:noFill/>
        </p:spPr>
        <p:txBody>
          <a:bodyPr wrap="square">
            <a:spAutoFit/>
          </a:bodyPr>
          <a:lstStyle/>
          <a:p>
            <a:pPr marL="0" marR="0" algn="ctr">
              <a:lnSpc>
                <a:spcPct val="107000"/>
              </a:lnSpc>
              <a:spcAft>
                <a:spcPts val="80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Concept template for numerical question illustrated in </a:t>
            </a:r>
            <a:r>
              <a:rPr lang="en-US" sz="1400" kern="100" dirty="0">
                <a:latin typeface="Aptos" panose="020B0004020202020204" pitchFamily="34" charset="0"/>
                <a:ea typeface="Aptos" panose="020B0004020202020204" pitchFamily="34" charset="0"/>
                <a:cs typeface="Times New Roman" panose="02020603050405020304" pitchFamily="18" charset="0"/>
              </a:rPr>
              <a:t>previous slide</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a:t>
            </a:r>
          </a:p>
        </p:txBody>
      </p:sp>
      <p:sp>
        <p:nvSpPr>
          <p:cNvPr id="5" name="Slide Number Placeholder 4">
            <a:extLst>
              <a:ext uri="{FF2B5EF4-FFF2-40B4-BE49-F238E27FC236}">
                <a16:creationId xmlns:a16="http://schemas.microsoft.com/office/drawing/2014/main" id="{A8BDF479-7079-3663-4784-A18B9A171E10}"/>
              </a:ext>
            </a:extLst>
          </p:cNvPr>
          <p:cNvSpPr>
            <a:spLocks noGrp="1"/>
          </p:cNvSpPr>
          <p:nvPr>
            <p:ph type="sldNum" sz="quarter" idx="4294967295"/>
          </p:nvPr>
        </p:nvSpPr>
        <p:spPr>
          <a:xfrm>
            <a:off x="8610600" y="6356350"/>
            <a:ext cx="2743200" cy="365125"/>
          </a:xfrm>
          <a:prstGeom prst="rect">
            <a:avLst/>
          </a:prstGeom>
        </p:spPr>
        <p:txBody>
          <a:bodyPr/>
          <a:lstStyle/>
          <a:p>
            <a:fld id="{B7608497-A042-48BA-90A6-1060676E74F4}" type="slidenum">
              <a:rPr lang="en-US" smtClean="0"/>
              <a:t>14</a:t>
            </a:fld>
            <a:endParaRPr lang="en-US"/>
          </a:p>
        </p:txBody>
      </p:sp>
    </p:spTree>
    <p:extLst>
      <p:ext uri="{BB962C8B-B14F-4D97-AF65-F5344CB8AC3E}">
        <p14:creationId xmlns:p14="http://schemas.microsoft.com/office/powerpoint/2010/main" val="1883719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045DB-BC61-C8DA-7997-7232E2937033}"/>
            </a:ext>
          </a:extLst>
        </p:cNvPr>
        <p:cNvGrpSpPr/>
        <p:nvPr/>
      </p:nvGrpSpPr>
      <p:grpSpPr>
        <a:xfrm>
          <a:off x="0" y="0"/>
          <a:ext cx="0" cy="0"/>
          <a:chOff x="0" y="0"/>
          <a:chExt cx="0" cy="0"/>
        </a:xfrm>
      </p:grpSpPr>
      <p:grpSp>
        <p:nvGrpSpPr>
          <p:cNvPr id="36" name="Group 35">
            <a:extLst>
              <a:ext uri="{FF2B5EF4-FFF2-40B4-BE49-F238E27FC236}">
                <a16:creationId xmlns:a16="http://schemas.microsoft.com/office/drawing/2014/main" id="{EC553D3B-1A2F-90CB-43AB-C8C6F45EDB8F}"/>
              </a:ext>
            </a:extLst>
          </p:cNvPr>
          <p:cNvGrpSpPr/>
          <p:nvPr/>
        </p:nvGrpSpPr>
        <p:grpSpPr>
          <a:xfrm>
            <a:off x="0" y="1265297"/>
            <a:ext cx="12191999" cy="900408"/>
            <a:chOff x="3200263" y="238883"/>
            <a:chExt cx="5496695" cy="900408"/>
          </a:xfrm>
        </p:grpSpPr>
        <p:sp>
          <p:nvSpPr>
            <p:cNvPr id="34" name="TextBox 33">
              <a:extLst>
                <a:ext uri="{FF2B5EF4-FFF2-40B4-BE49-F238E27FC236}">
                  <a16:creationId xmlns:a16="http://schemas.microsoft.com/office/drawing/2014/main" id="{5E442064-DAEA-008D-0D96-5F0BF895C049}"/>
                </a:ext>
              </a:extLst>
            </p:cNvPr>
            <p:cNvSpPr txBox="1"/>
            <p:nvPr/>
          </p:nvSpPr>
          <p:spPr>
            <a:xfrm>
              <a:off x="3530262" y="238883"/>
              <a:ext cx="4836697" cy="646331"/>
            </a:xfrm>
            <a:prstGeom prst="rect">
              <a:avLst/>
            </a:prstGeom>
            <a:noFill/>
          </p:spPr>
          <p:txBody>
            <a:bodyPr wrap="square" rtlCol="0">
              <a:spAutoFit/>
            </a:bodyPr>
            <a:lstStyle/>
            <a:p>
              <a:pPr algn="ctr"/>
              <a:r>
                <a:rPr lang="en-US" sz="3600" b="1" dirty="0">
                  <a:solidFill>
                    <a:srgbClr val="FF5969"/>
                  </a:solidFill>
                  <a:latin typeface="Tw Cen MT" panose="020B0602020104020603" pitchFamily="34" charset="0"/>
                </a:rPr>
                <a:t>Programming / Coding Path: RAG Workflow</a:t>
              </a:r>
            </a:p>
          </p:txBody>
        </p:sp>
        <p:sp>
          <p:nvSpPr>
            <p:cNvPr id="35" name="TextBox 34">
              <a:extLst>
                <a:ext uri="{FF2B5EF4-FFF2-40B4-BE49-F238E27FC236}">
                  <a16:creationId xmlns:a16="http://schemas.microsoft.com/office/drawing/2014/main" id="{BC885D0F-12F4-19A0-C3AB-F3B645B8B40F}"/>
                </a:ext>
              </a:extLst>
            </p:cNvPr>
            <p:cNvSpPr txBox="1"/>
            <p:nvPr/>
          </p:nvSpPr>
          <p:spPr>
            <a:xfrm>
              <a:off x="3200263" y="800737"/>
              <a:ext cx="5496695" cy="338554"/>
            </a:xfrm>
            <a:prstGeom prst="rect">
              <a:avLst/>
            </a:prstGeom>
            <a:noFill/>
          </p:spPr>
          <p:txBody>
            <a:bodyPr wrap="square" rtlCol="0">
              <a:spAutoFit/>
            </a:bodyPr>
            <a:lstStyle/>
            <a:p>
              <a:pPr algn="ctr"/>
              <a:endParaRPr lang="en-US" sz="1600" b="1">
                <a:solidFill>
                  <a:schemeClr val="tx1">
                    <a:lumMod val="75000"/>
                    <a:lumOff val="25000"/>
                  </a:schemeClr>
                </a:solidFill>
                <a:latin typeface="Tw Cen MT" panose="020B0602020104020603" pitchFamily="34" charset="0"/>
              </a:endParaRPr>
            </a:p>
          </p:txBody>
        </p:sp>
      </p:grpSp>
      <p:graphicFrame>
        <p:nvGraphicFramePr>
          <p:cNvPr id="2" name="Table 1">
            <a:extLst>
              <a:ext uri="{FF2B5EF4-FFF2-40B4-BE49-F238E27FC236}">
                <a16:creationId xmlns:a16="http://schemas.microsoft.com/office/drawing/2014/main" id="{E6F2F4AB-4049-5645-1D7B-A71844C8A1FF}"/>
              </a:ext>
            </a:extLst>
          </p:cNvPr>
          <p:cNvGraphicFramePr>
            <a:graphicFrameLocks noGrp="1"/>
          </p:cNvGraphicFramePr>
          <p:nvPr>
            <p:extLst>
              <p:ext uri="{D42A27DB-BD31-4B8C-83A1-F6EECF244321}">
                <p14:modId xmlns:p14="http://schemas.microsoft.com/office/powerpoint/2010/main" val="3908489723"/>
              </p:ext>
            </p:extLst>
          </p:nvPr>
        </p:nvGraphicFramePr>
        <p:xfrm>
          <a:off x="731957" y="1982825"/>
          <a:ext cx="10728084" cy="3833241"/>
        </p:xfrm>
        <a:graphic>
          <a:graphicData uri="http://schemas.openxmlformats.org/drawingml/2006/table">
            <a:tbl>
              <a:tblPr firstRow="1" firstCol="1" bandRow="1">
                <a:tableStyleId>{68D230F3-CF80-4859-8CE7-A43EE81993B5}</a:tableStyleId>
              </a:tblPr>
              <a:tblGrid>
                <a:gridCol w="2786747">
                  <a:extLst>
                    <a:ext uri="{9D8B030D-6E8A-4147-A177-3AD203B41FA5}">
                      <a16:colId xmlns:a16="http://schemas.microsoft.com/office/drawing/2014/main" val="2880076444"/>
                    </a:ext>
                  </a:extLst>
                </a:gridCol>
                <a:gridCol w="1648903">
                  <a:extLst>
                    <a:ext uri="{9D8B030D-6E8A-4147-A177-3AD203B41FA5}">
                      <a16:colId xmlns:a16="http://schemas.microsoft.com/office/drawing/2014/main" val="1881686314"/>
                    </a:ext>
                  </a:extLst>
                </a:gridCol>
                <a:gridCol w="6292434">
                  <a:extLst>
                    <a:ext uri="{9D8B030D-6E8A-4147-A177-3AD203B41FA5}">
                      <a16:colId xmlns:a16="http://schemas.microsoft.com/office/drawing/2014/main" val="1207789310"/>
                    </a:ext>
                  </a:extLst>
                </a:gridCol>
              </a:tblGrid>
              <a:tr h="0">
                <a:tc>
                  <a:txBody>
                    <a:bodyPr/>
                    <a:lstStyle/>
                    <a:p>
                      <a:pPr marL="0" marR="0" algn="just">
                        <a:lnSpc>
                          <a:spcPct val="107000"/>
                        </a:lnSpc>
                        <a:spcAft>
                          <a:spcPts val="800"/>
                        </a:spcAft>
                        <a:buNone/>
                      </a:pPr>
                      <a:r>
                        <a:rPr lang="en-IN" sz="1200" kern="100">
                          <a:effectLst/>
                        </a:rPr>
                        <a:t>Query </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07000"/>
                        </a:lnSpc>
                        <a:spcAft>
                          <a:spcPts val="800"/>
                        </a:spcAft>
                        <a:buNone/>
                      </a:pPr>
                      <a:r>
                        <a:rPr lang="en-IN" sz="1200" kern="100">
                          <a:effectLst/>
                        </a:rPr>
                        <a:t>Query Classification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07000"/>
                        </a:lnSpc>
                        <a:spcAft>
                          <a:spcPts val="800"/>
                        </a:spcAft>
                        <a:buNone/>
                      </a:pPr>
                      <a:r>
                        <a:rPr lang="en-IN" sz="1200" kern="100">
                          <a:effectLst/>
                        </a:rPr>
                        <a:t>Response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671984"/>
                  </a:ext>
                </a:extLst>
              </a:tr>
              <a:tr h="0">
                <a:tc>
                  <a:txBody>
                    <a:bodyPr/>
                    <a:lstStyle/>
                    <a:p>
                      <a:pPr marL="0" marR="0" algn="l">
                        <a:lnSpc>
                          <a:spcPct val="107000"/>
                        </a:lnSpc>
                        <a:spcAft>
                          <a:spcPts val="800"/>
                        </a:spcAft>
                        <a:buNone/>
                      </a:pPr>
                      <a:r>
                        <a:rPr lang="en-US" sz="1200" kern="100" dirty="0">
                          <a:effectLst/>
                        </a:rPr>
                        <a:t>Write code for nth number of Fibonacci sequence code</a:t>
                      </a:r>
                    </a:p>
                    <a:p>
                      <a:pPr marL="0" marR="0" algn="just">
                        <a:lnSpc>
                          <a:spcPct val="107000"/>
                        </a:lnSpc>
                        <a:spcAft>
                          <a:spcPts val="800"/>
                        </a:spcAft>
                        <a:buNone/>
                      </a:pPr>
                      <a:r>
                        <a:rPr lang="en-IN" sz="1200" kern="100" dirty="0">
                          <a:effectLst/>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07000"/>
                        </a:lnSpc>
                        <a:spcAft>
                          <a:spcPts val="800"/>
                        </a:spcAft>
                        <a:buNone/>
                      </a:pPr>
                      <a:r>
                        <a:rPr lang="en-IN" sz="1200" kern="100">
                          <a:effectLst/>
                        </a:rPr>
                        <a:t>Code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07000"/>
                        </a:lnSpc>
                        <a:spcAft>
                          <a:spcPts val="800"/>
                        </a:spcAft>
                        <a:buNone/>
                      </a:pPr>
                      <a:r>
                        <a:rPr lang="en-US" sz="1200" kern="100" dirty="0">
                          <a:effectLst/>
                        </a:rPr>
                        <a:t>Sure! Here is a step-by-step algorithm to find the nth number of the Fibonacci sequence:</a:t>
                      </a:r>
                    </a:p>
                    <a:p>
                      <a:pPr marL="0" marR="0" algn="just">
                        <a:lnSpc>
                          <a:spcPct val="107000"/>
                        </a:lnSpc>
                        <a:spcAft>
                          <a:spcPts val="800"/>
                        </a:spcAft>
                        <a:buNone/>
                      </a:pPr>
                      <a:r>
                        <a:rPr lang="en-US" sz="1200" kern="100" dirty="0">
                          <a:effectLst/>
                        </a:rPr>
                        <a:t> </a:t>
                      </a:r>
                    </a:p>
                    <a:p>
                      <a:pPr marL="0" marR="0" algn="just">
                        <a:lnSpc>
                          <a:spcPct val="107000"/>
                        </a:lnSpc>
                        <a:spcAft>
                          <a:spcPts val="800"/>
                        </a:spcAft>
                        <a:buNone/>
                      </a:pPr>
                      <a:r>
                        <a:rPr lang="en-US" sz="1200" kern="100" dirty="0">
                          <a:effectLst/>
                        </a:rPr>
                        <a:t>1. Define a function that takes an input `n` which represents the position of the Fibonacci number in the sequence.</a:t>
                      </a:r>
                    </a:p>
                    <a:p>
                      <a:pPr marL="0" marR="0" algn="just">
                        <a:lnSpc>
                          <a:spcPct val="107000"/>
                        </a:lnSpc>
                        <a:spcAft>
                          <a:spcPts val="800"/>
                        </a:spcAft>
                        <a:buNone/>
                      </a:pPr>
                      <a:r>
                        <a:rPr lang="en-US" sz="1200" kern="100" dirty="0">
                          <a:effectLst/>
                        </a:rPr>
                        <a:t>2. Initialize two variables, `a` and `b`, to 0 and 1 respectively. These will represent the first two numbers in the sequence.</a:t>
                      </a:r>
                    </a:p>
                    <a:p>
                      <a:pPr marL="0" marR="0" algn="just">
                        <a:lnSpc>
                          <a:spcPct val="107000"/>
                        </a:lnSpc>
                        <a:spcAft>
                          <a:spcPts val="800"/>
                        </a:spcAft>
                        <a:buNone/>
                      </a:pPr>
                      <a:r>
                        <a:rPr lang="en-US" sz="1200" kern="100" dirty="0">
                          <a:effectLst/>
                        </a:rPr>
                        <a:t>3. If `n` is 0, return 0. If `n` is 1, return 1. These are the base cases for the Fibonacci sequence.</a:t>
                      </a:r>
                    </a:p>
                    <a:p>
                      <a:pPr marL="0" marR="0" algn="just">
                        <a:lnSpc>
                          <a:spcPct val="107000"/>
                        </a:lnSpc>
                        <a:spcAft>
                          <a:spcPts val="800"/>
                        </a:spcAft>
                        <a:buNone/>
                      </a:pPr>
                      <a:r>
                        <a:rPr lang="en-US" sz="1200" kern="100" dirty="0">
                          <a:effectLst/>
                        </a:rPr>
                        <a:t>4. Loop `n-1` times (since we have already considered the first two numbers in the sequence).</a:t>
                      </a:r>
                    </a:p>
                    <a:p>
                      <a:pPr marL="0" marR="0" algn="just">
                        <a:lnSpc>
                          <a:spcPct val="107000"/>
                        </a:lnSpc>
                        <a:spcAft>
                          <a:spcPts val="800"/>
                        </a:spcAft>
                        <a:buNone/>
                      </a:pPr>
                      <a:r>
                        <a:rPr lang="en-US" sz="1200" kern="100" dirty="0">
                          <a:effectLst/>
                        </a:rPr>
                        <a:t>   a. Compute the next Fibonacci number by adding `a` and `b`.</a:t>
                      </a:r>
                    </a:p>
                    <a:p>
                      <a:pPr marL="0" marR="0" algn="just">
                        <a:lnSpc>
                          <a:spcPct val="107000"/>
                        </a:lnSpc>
                        <a:spcAft>
                          <a:spcPts val="800"/>
                        </a:spcAft>
                        <a:buNone/>
                      </a:pPr>
                      <a:r>
                        <a:rPr lang="en-US" sz="1200" kern="100" dirty="0">
                          <a:effectLst/>
                        </a:rPr>
                        <a:t>   b. Update `a` and `b` to be the last two Fibonacci numbers calculated.</a:t>
                      </a:r>
                    </a:p>
                    <a:p>
                      <a:pPr marL="0" marR="0" algn="just">
                        <a:lnSpc>
                          <a:spcPct val="107000"/>
                        </a:lnSpc>
                        <a:spcAft>
                          <a:spcPts val="800"/>
                        </a:spcAft>
                        <a:buNone/>
                      </a:pPr>
                      <a:r>
                        <a:rPr lang="en-US" sz="1200" kern="100" dirty="0">
                          <a:effectLst/>
                        </a:rPr>
                        <a:t>5. After the loop finishes, return the value of `b`, which is the nth Fibonacci number.</a:t>
                      </a:r>
                    </a:p>
                    <a:p>
                      <a:pPr marL="0" marR="0" algn="just">
                        <a:lnSpc>
                          <a:spcPct val="107000"/>
                        </a:lnSpc>
                        <a:spcAft>
                          <a:spcPts val="800"/>
                        </a:spcAft>
                        <a:buNone/>
                      </a:pPr>
                      <a:r>
                        <a:rPr lang="en-IN" sz="1200" kern="100" dirty="0">
                          <a:effectLst/>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9813108"/>
                  </a:ext>
                </a:extLst>
              </a:tr>
            </a:tbl>
          </a:graphicData>
        </a:graphic>
      </p:graphicFrame>
      <p:sp>
        <p:nvSpPr>
          <p:cNvPr id="5" name="TextBox 4">
            <a:extLst>
              <a:ext uri="{FF2B5EF4-FFF2-40B4-BE49-F238E27FC236}">
                <a16:creationId xmlns:a16="http://schemas.microsoft.com/office/drawing/2014/main" id="{2BFE62CB-DDAA-AC4F-A64B-E22ED87BE31E}"/>
              </a:ext>
            </a:extLst>
          </p:cNvPr>
          <p:cNvSpPr txBox="1"/>
          <p:nvPr/>
        </p:nvSpPr>
        <p:spPr>
          <a:xfrm>
            <a:off x="3104909" y="5818698"/>
            <a:ext cx="6907191" cy="369332"/>
          </a:xfrm>
          <a:prstGeom prst="rect">
            <a:avLst/>
          </a:prstGeom>
          <a:noFill/>
        </p:spPr>
        <p:txBody>
          <a:bodyPr wrap="square">
            <a:spAutoFit/>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Table: Response generation to programming related questions.</a:t>
            </a:r>
            <a:endParaRPr lang="en-US" dirty="0"/>
          </a:p>
        </p:txBody>
      </p:sp>
      <p:sp>
        <p:nvSpPr>
          <p:cNvPr id="6" name="Slide Number Placeholder 5">
            <a:extLst>
              <a:ext uri="{FF2B5EF4-FFF2-40B4-BE49-F238E27FC236}">
                <a16:creationId xmlns:a16="http://schemas.microsoft.com/office/drawing/2014/main" id="{AF27E993-4318-5E66-8BFE-498CB722857E}"/>
              </a:ext>
            </a:extLst>
          </p:cNvPr>
          <p:cNvSpPr>
            <a:spLocks noGrp="1"/>
          </p:cNvSpPr>
          <p:nvPr>
            <p:ph type="sldNum" sz="quarter" idx="4294967295"/>
          </p:nvPr>
        </p:nvSpPr>
        <p:spPr>
          <a:xfrm>
            <a:off x="8610600" y="6356350"/>
            <a:ext cx="2743200" cy="365125"/>
          </a:xfrm>
          <a:prstGeom prst="rect">
            <a:avLst/>
          </a:prstGeom>
        </p:spPr>
        <p:txBody>
          <a:bodyPr/>
          <a:lstStyle/>
          <a:p>
            <a:fld id="{B7608497-A042-48BA-90A6-1060676E74F4}" type="slidenum">
              <a:rPr lang="en-US" smtClean="0"/>
              <a:t>15</a:t>
            </a:fld>
            <a:endParaRPr lang="en-US"/>
          </a:p>
        </p:txBody>
      </p:sp>
    </p:spTree>
    <p:extLst>
      <p:ext uri="{BB962C8B-B14F-4D97-AF65-F5344CB8AC3E}">
        <p14:creationId xmlns:p14="http://schemas.microsoft.com/office/powerpoint/2010/main" val="3957597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F18C4-CE47-86FF-85AD-5125046F8518}"/>
            </a:ext>
          </a:extLst>
        </p:cNvPr>
        <p:cNvGrpSpPr/>
        <p:nvPr/>
      </p:nvGrpSpPr>
      <p:grpSpPr>
        <a:xfrm>
          <a:off x="0" y="0"/>
          <a:ext cx="0" cy="0"/>
          <a:chOff x="0" y="0"/>
          <a:chExt cx="0" cy="0"/>
        </a:xfrm>
      </p:grpSpPr>
      <p:grpSp>
        <p:nvGrpSpPr>
          <p:cNvPr id="36" name="Group 35">
            <a:extLst>
              <a:ext uri="{FF2B5EF4-FFF2-40B4-BE49-F238E27FC236}">
                <a16:creationId xmlns:a16="http://schemas.microsoft.com/office/drawing/2014/main" id="{E06CDAEA-FA4A-8875-9939-9FF4A4DDF168}"/>
              </a:ext>
            </a:extLst>
          </p:cNvPr>
          <p:cNvGrpSpPr/>
          <p:nvPr/>
        </p:nvGrpSpPr>
        <p:grpSpPr>
          <a:xfrm>
            <a:off x="0" y="1274441"/>
            <a:ext cx="12191999" cy="900408"/>
            <a:chOff x="3200263" y="238883"/>
            <a:chExt cx="5496695" cy="900408"/>
          </a:xfrm>
        </p:grpSpPr>
        <p:sp>
          <p:nvSpPr>
            <p:cNvPr id="34" name="TextBox 33">
              <a:extLst>
                <a:ext uri="{FF2B5EF4-FFF2-40B4-BE49-F238E27FC236}">
                  <a16:creationId xmlns:a16="http://schemas.microsoft.com/office/drawing/2014/main" id="{61FF3824-DE95-E663-6896-5C6937126C29}"/>
                </a:ext>
              </a:extLst>
            </p:cNvPr>
            <p:cNvSpPr txBox="1"/>
            <p:nvPr/>
          </p:nvSpPr>
          <p:spPr>
            <a:xfrm>
              <a:off x="3530262" y="238883"/>
              <a:ext cx="4836697" cy="646331"/>
            </a:xfrm>
            <a:prstGeom prst="rect">
              <a:avLst/>
            </a:prstGeom>
            <a:noFill/>
          </p:spPr>
          <p:txBody>
            <a:bodyPr wrap="square" rtlCol="0">
              <a:spAutoFit/>
            </a:bodyPr>
            <a:lstStyle/>
            <a:p>
              <a:pPr algn="ctr"/>
              <a:r>
                <a:rPr lang="en-US" sz="3600" b="1" dirty="0">
                  <a:solidFill>
                    <a:srgbClr val="FF5969"/>
                  </a:solidFill>
                  <a:latin typeface="Tw Cen MT" panose="020B0602020104020603" pitchFamily="34" charset="0"/>
                </a:rPr>
                <a:t>LLM-Generated Initial Python Code</a:t>
              </a:r>
            </a:p>
          </p:txBody>
        </p:sp>
        <p:sp>
          <p:nvSpPr>
            <p:cNvPr id="35" name="TextBox 34">
              <a:extLst>
                <a:ext uri="{FF2B5EF4-FFF2-40B4-BE49-F238E27FC236}">
                  <a16:creationId xmlns:a16="http://schemas.microsoft.com/office/drawing/2014/main" id="{A1390DED-C2D6-3D58-9B80-CB23C95E40C6}"/>
                </a:ext>
              </a:extLst>
            </p:cNvPr>
            <p:cNvSpPr txBox="1"/>
            <p:nvPr/>
          </p:nvSpPr>
          <p:spPr>
            <a:xfrm>
              <a:off x="3200263" y="800737"/>
              <a:ext cx="5496695" cy="338554"/>
            </a:xfrm>
            <a:prstGeom prst="rect">
              <a:avLst/>
            </a:prstGeom>
            <a:noFill/>
          </p:spPr>
          <p:txBody>
            <a:bodyPr wrap="square" rtlCol="0">
              <a:spAutoFit/>
            </a:bodyPr>
            <a:lstStyle/>
            <a:p>
              <a:pPr algn="ctr"/>
              <a:endParaRPr lang="en-US" sz="1600" b="1">
                <a:solidFill>
                  <a:schemeClr val="tx1">
                    <a:lumMod val="75000"/>
                    <a:lumOff val="25000"/>
                  </a:schemeClr>
                </a:solidFill>
                <a:latin typeface="Tw Cen MT" panose="020B0602020104020603" pitchFamily="34" charset="0"/>
              </a:endParaRPr>
            </a:p>
          </p:txBody>
        </p:sp>
      </p:grpSp>
      <p:pic>
        <p:nvPicPr>
          <p:cNvPr id="3" name="Picture 2">
            <a:extLst>
              <a:ext uri="{FF2B5EF4-FFF2-40B4-BE49-F238E27FC236}">
                <a16:creationId xmlns:a16="http://schemas.microsoft.com/office/drawing/2014/main" id="{41C2F787-AC18-1AC1-E492-E9980B341974}"/>
              </a:ext>
            </a:extLst>
          </p:cNvPr>
          <p:cNvPicPr>
            <a:picLocks noChangeAspect="1"/>
          </p:cNvPicPr>
          <p:nvPr/>
        </p:nvPicPr>
        <p:blipFill>
          <a:blip r:embed="rId3"/>
          <a:stretch>
            <a:fillRect/>
          </a:stretch>
        </p:blipFill>
        <p:spPr>
          <a:xfrm>
            <a:off x="257397" y="2174848"/>
            <a:ext cx="6579318" cy="3594321"/>
          </a:xfrm>
          <a:prstGeom prst="rect">
            <a:avLst/>
          </a:prstGeom>
        </p:spPr>
      </p:pic>
      <p:sp>
        <p:nvSpPr>
          <p:cNvPr id="4" name="TextBox 3">
            <a:extLst>
              <a:ext uri="{FF2B5EF4-FFF2-40B4-BE49-F238E27FC236}">
                <a16:creationId xmlns:a16="http://schemas.microsoft.com/office/drawing/2014/main" id="{2AC28758-B0EF-A76E-E522-2CEC1FABD4C7}"/>
              </a:ext>
            </a:extLst>
          </p:cNvPr>
          <p:cNvSpPr txBox="1"/>
          <p:nvPr/>
        </p:nvSpPr>
        <p:spPr>
          <a:xfrm>
            <a:off x="960844" y="5769169"/>
            <a:ext cx="5135155" cy="315023"/>
          </a:xfrm>
          <a:prstGeom prst="rect">
            <a:avLst/>
          </a:prstGeom>
          <a:noFill/>
        </p:spPr>
        <p:txBody>
          <a:bodyPr wrap="square">
            <a:spAutoFit/>
          </a:bodyPr>
          <a:lstStyle/>
          <a:p>
            <a:pPr marL="0" marR="0" algn="ctr">
              <a:lnSpc>
                <a:spcPct val="107000"/>
              </a:lnSpc>
              <a:spcAft>
                <a:spcPts val="80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Response generation to compute n</a:t>
            </a:r>
            <a:r>
              <a:rPr lang="en-US" sz="1400" kern="100" baseline="30000" dirty="0">
                <a:effectLst/>
                <a:latin typeface="Aptos" panose="020B0004020202020204" pitchFamily="34" charset="0"/>
                <a:ea typeface="Aptos" panose="020B0004020202020204" pitchFamily="34" charset="0"/>
                <a:cs typeface="Times New Roman" panose="02020603050405020304" pitchFamily="18" charset="0"/>
              </a:rPr>
              <a:t>th</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Fibonacci number.</a:t>
            </a:r>
          </a:p>
        </p:txBody>
      </p:sp>
      <p:sp>
        <p:nvSpPr>
          <p:cNvPr id="7" name="TextBox 6">
            <a:extLst>
              <a:ext uri="{FF2B5EF4-FFF2-40B4-BE49-F238E27FC236}">
                <a16:creationId xmlns:a16="http://schemas.microsoft.com/office/drawing/2014/main" id="{D0418522-8AC5-757F-8EE9-9C1E6110937C}"/>
              </a:ext>
            </a:extLst>
          </p:cNvPr>
          <p:cNvSpPr txBox="1"/>
          <p:nvPr/>
        </p:nvSpPr>
        <p:spPr>
          <a:xfrm>
            <a:off x="7094112" y="4125564"/>
            <a:ext cx="4840491" cy="315023"/>
          </a:xfrm>
          <a:prstGeom prst="rect">
            <a:avLst/>
          </a:prstGeom>
          <a:noFill/>
        </p:spPr>
        <p:txBody>
          <a:bodyPr wrap="square">
            <a:spAutoFit/>
          </a:bodyPr>
          <a:lstStyle>
            <a:defPPr>
              <a:defRPr lang="en-US"/>
            </a:defPPr>
            <a:lvl1pPr marR="0" algn="ctr">
              <a:lnSpc>
                <a:spcPct val="107000"/>
              </a:lnSpc>
              <a:spcAft>
                <a:spcPts val="800"/>
              </a:spcAft>
              <a:defRPr sz="1400" kern="100">
                <a:effectLst/>
                <a:latin typeface="Aptos" panose="020B0004020202020204" pitchFamily="34" charset="0"/>
                <a:ea typeface="Aptos" panose="020B0004020202020204" pitchFamily="34" charset="0"/>
                <a:cs typeface="Times New Roman" panose="02020603050405020304" pitchFamily="18" charset="0"/>
              </a:defRPr>
            </a:lvl1pPr>
          </a:lstStyle>
          <a:p>
            <a:r>
              <a:rPr lang="en-US" dirty="0"/>
              <a:t>Sample pseudo-output for a given Fibonacci problem.</a:t>
            </a:r>
          </a:p>
        </p:txBody>
      </p:sp>
      <p:pic>
        <p:nvPicPr>
          <p:cNvPr id="8" name="Picture 7" descr="A white background with black text&#10;&#10;Description automatically generated">
            <a:extLst>
              <a:ext uri="{FF2B5EF4-FFF2-40B4-BE49-F238E27FC236}">
                <a16:creationId xmlns:a16="http://schemas.microsoft.com/office/drawing/2014/main" id="{DEA230BE-95DB-2CD2-2D07-91F60D61ED3A}"/>
              </a:ext>
            </a:extLst>
          </p:cNvPr>
          <p:cNvPicPr>
            <a:picLocks noChangeAspect="1"/>
          </p:cNvPicPr>
          <p:nvPr/>
        </p:nvPicPr>
        <p:blipFill>
          <a:blip r:embed="rId4"/>
          <a:stretch>
            <a:fillRect/>
          </a:stretch>
        </p:blipFill>
        <p:spPr>
          <a:xfrm>
            <a:off x="7095420" y="2174847"/>
            <a:ext cx="4839183" cy="1950717"/>
          </a:xfrm>
          <a:prstGeom prst="rect">
            <a:avLst/>
          </a:prstGeom>
        </p:spPr>
      </p:pic>
      <p:sp>
        <p:nvSpPr>
          <p:cNvPr id="9" name="Slide Number Placeholder 8">
            <a:extLst>
              <a:ext uri="{FF2B5EF4-FFF2-40B4-BE49-F238E27FC236}">
                <a16:creationId xmlns:a16="http://schemas.microsoft.com/office/drawing/2014/main" id="{14C7B908-7A36-E1F0-6E3F-E9A2491F410B}"/>
              </a:ext>
            </a:extLst>
          </p:cNvPr>
          <p:cNvSpPr>
            <a:spLocks noGrp="1"/>
          </p:cNvSpPr>
          <p:nvPr>
            <p:ph type="sldNum" sz="quarter" idx="4294967295"/>
          </p:nvPr>
        </p:nvSpPr>
        <p:spPr>
          <a:xfrm>
            <a:off x="8610600" y="6356350"/>
            <a:ext cx="2743200" cy="365125"/>
          </a:xfrm>
          <a:prstGeom prst="rect">
            <a:avLst/>
          </a:prstGeom>
        </p:spPr>
        <p:txBody>
          <a:bodyPr/>
          <a:lstStyle/>
          <a:p>
            <a:fld id="{B7608497-A042-48BA-90A6-1060676E74F4}" type="slidenum">
              <a:rPr lang="en-US" smtClean="0"/>
              <a:t>16</a:t>
            </a:fld>
            <a:endParaRPr lang="en-US"/>
          </a:p>
        </p:txBody>
      </p:sp>
    </p:spTree>
    <p:extLst>
      <p:ext uri="{BB962C8B-B14F-4D97-AF65-F5344CB8AC3E}">
        <p14:creationId xmlns:p14="http://schemas.microsoft.com/office/powerpoint/2010/main" val="2205341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F421C-453A-9489-5002-91703CE0044C}"/>
            </a:ext>
          </a:extLst>
        </p:cNvPr>
        <p:cNvGrpSpPr/>
        <p:nvPr/>
      </p:nvGrpSpPr>
      <p:grpSpPr>
        <a:xfrm>
          <a:off x="0" y="0"/>
          <a:ext cx="0" cy="0"/>
          <a:chOff x="0" y="0"/>
          <a:chExt cx="0" cy="0"/>
        </a:xfrm>
      </p:grpSpPr>
      <p:grpSp>
        <p:nvGrpSpPr>
          <p:cNvPr id="36" name="Group 35">
            <a:extLst>
              <a:ext uri="{FF2B5EF4-FFF2-40B4-BE49-F238E27FC236}">
                <a16:creationId xmlns:a16="http://schemas.microsoft.com/office/drawing/2014/main" id="{6434B42F-F8CE-C094-AC2F-83AFA34A52EE}"/>
              </a:ext>
            </a:extLst>
          </p:cNvPr>
          <p:cNvGrpSpPr/>
          <p:nvPr/>
        </p:nvGrpSpPr>
        <p:grpSpPr>
          <a:xfrm>
            <a:off x="-84603" y="1253855"/>
            <a:ext cx="11987784" cy="900408"/>
            <a:chOff x="3200263" y="238883"/>
            <a:chExt cx="5496695" cy="900408"/>
          </a:xfrm>
        </p:grpSpPr>
        <p:sp>
          <p:nvSpPr>
            <p:cNvPr id="34" name="TextBox 33">
              <a:extLst>
                <a:ext uri="{FF2B5EF4-FFF2-40B4-BE49-F238E27FC236}">
                  <a16:creationId xmlns:a16="http://schemas.microsoft.com/office/drawing/2014/main" id="{EB0A7C8F-14D8-CDF8-00CD-1B5367813070}"/>
                </a:ext>
              </a:extLst>
            </p:cNvPr>
            <p:cNvSpPr txBox="1"/>
            <p:nvPr/>
          </p:nvSpPr>
          <p:spPr>
            <a:xfrm>
              <a:off x="3530262" y="238883"/>
              <a:ext cx="4836697" cy="646331"/>
            </a:xfrm>
            <a:prstGeom prst="rect">
              <a:avLst/>
            </a:prstGeom>
            <a:noFill/>
          </p:spPr>
          <p:txBody>
            <a:bodyPr wrap="square" rtlCol="0">
              <a:spAutoFit/>
            </a:bodyPr>
            <a:lstStyle/>
            <a:p>
              <a:pPr algn="ctr"/>
              <a:r>
                <a:rPr lang="en-US" sz="3600" b="1" dirty="0">
                  <a:solidFill>
                    <a:srgbClr val="FF5969"/>
                  </a:solidFill>
                  <a:latin typeface="Tw Cen MT" panose="020B0602020104020603" pitchFamily="34" charset="0"/>
                </a:rPr>
                <a:t>Acknowledgements / Future Directions</a:t>
              </a:r>
            </a:p>
          </p:txBody>
        </p:sp>
        <p:sp>
          <p:nvSpPr>
            <p:cNvPr id="35" name="TextBox 34">
              <a:extLst>
                <a:ext uri="{FF2B5EF4-FFF2-40B4-BE49-F238E27FC236}">
                  <a16:creationId xmlns:a16="http://schemas.microsoft.com/office/drawing/2014/main" id="{C97330DB-2CF9-FBD5-6B68-BF5FA6661733}"/>
                </a:ext>
              </a:extLst>
            </p:cNvPr>
            <p:cNvSpPr txBox="1"/>
            <p:nvPr/>
          </p:nvSpPr>
          <p:spPr>
            <a:xfrm>
              <a:off x="3200263" y="800737"/>
              <a:ext cx="5496695" cy="338554"/>
            </a:xfrm>
            <a:prstGeom prst="rect">
              <a:avLst/>
            </a:prstGeom>
            <a:noFill/>
          </p:spPr>
          <p:txBody>
            <a:bodyPr wrap="square" rtlCol="0">
              <a:spAutoFit/>
            </a:bodyPr>
            <a:lstStyle/>
            <a:p>
              <a:pPr algn="ctr"/>
              <a:endParaRPr lang="en-US" sz="1600" b="1">
                <a:solidFill>
                  <a:schemeClr val="tx1">
                    <a:lumMod val="75000"/>
                    <a:lumOff val="25000"/>
                  </a:schemeClr>
                </a:solidFill>
                <a:latin typeface="Tw Cen MT" panose="020B0602020104020603" pitchFamily="34" charset="0"/>
              </a:endParaRPr>
            </a:p>
          </p:txBody>
        </p:sp>
      </p:grpSp>
      <p:sp>
        <p:nvSpPr>
          <p:cNvPr id="2" name="TextBox 1">
            <a:extLst>
              <a:ext uri="{FF2B5EF4-FFF2-40B4-BE49-F238E27FC236}">
                <a16:creationId xmlns:a16="http://schemas.microsoft.com/office/drawing/2014/main" id="{33F41283-3EA6-DB69-75DA-3DF540E9C65E}"/>
              </a:ext>
            </a:extLst>
          </p:cNvPr>
          <p:cNvSpPr txBox="1"/>
          <p:nvPr/>
        </p:nvSpPr>
        <p:spPr>
          <a:xfrm>
            <a:off x="176980" y="1942219"/>
            <a:ext cx="11903181" cy="3970318"/>
          </a:xfrm>
          <a:prstGeom prst="rect">
            <a:avLst/>
          </a:prstGeom>
          <a:noFill/>
        </p:spPr>
        <p:txBody>
          <a:bodyPr wrap="square">
            <a:spAutoFit/>
          </a:bodyPr>
          <a:lstStyle/>
          <a:p>
            <a:pPr marL="285750" indent="-285750">
              <a:buFont typeface="Arial" panose="020B0604020202020204" pitchFamily="34" charset="0"/>
              <a:buChar char="•"/>
            </a:pPr>
            <a:r>
              <a:rPr lang="en-US" sz="2800" dirty="0">
                <a:solidFill>
                  <a:schemeClr val="tx1">
                    <a:lumMod val="75000"/>
                    <a:lumOff val="25000"/>
                  </a:schemeClr>
                </a:solidFill>
                <a:latin typeface="Tw Cen MT" panose="020B0602020104020603" pitchFamily="34" charset="0"/>
              </a:rPr>
              <a:t>Thank you to:</a:t>
            </a:r>
          </a:p>
          <a:p>
            <a:pPr marL="742950" lvl="1" indent="-285750">
              <a:buFont typeface="Arial" panose="020B0604020202020204" pitchFamily="34" charset="0"/>
              <a:buChar char="•"/>
            </a:pPr>
            <a:r>
              <a:rPr lang="en-US" sz="2800" dirty="0">
                <a:solidFill>
                  <a:schemeClr val="tx1">
                    <a:lumMod val="75000"/>
                    <a:lumOff val="25000"/>
                  </a:schemeClr>
                </a:solidFill>
                <a:latin typeface="Tw Cen MT" panose="020B0602020104020603" pitchFamily="34" charset="0"/>
              </a:rPr>
              <a:t>Predictive Analytics and Technology Integration Laboratory (MSU)</a:t>
            </a:r>
          </a:p>
          <a:p>
            <a:pPr marL="742950" lvl="1" indent="-285750">
              <a:buFont typeface="Arial" panose="020B0604020202020204" pitchFamily="34" charset="0"/>
              <a:buChar char="•"/>
            </a:pPr>
            <a:r>
              <a:rPr lang="en-US" sz="2800" dirty="0">
                <a:solidFill>
                  <a:schemeClr val="tx1">
                    <a:lumMod val="75000"/>
                    <a:lumOff val="25000"/>
                  </a:schemeClr>
                </a:solidFill>
                <a:latin typeface="Tw Cen MT" panose="020B0602020104020603" pitchFamily="34" charset="0"/>
              </a:rPr>
              <a:t>Marchant Endowed Chair (MSU)</a:t>
            </a:r>
          </a:p>
          <a:p>
            <a:pPr marL="742950" lvl="1" indent="-285750">
              <a:buFont typeface="Arial" panose="020B0604020202020204" pitchFamily="34" charset="0"/>
              <a:buChar char="•"/>
            </a:pPr>
            <a:r>
              <a:rPr lang="en-US" sz="2800" dirty="0">
                <a:solidFill>
                  <a:schemeClr val="tx1">
                    <a:lumMod val="75000"/>
                    <a:lumOff val="25000"/>
                  </a:schemeClr>
                </a:solidFill>
                <a:latin typeface="Tw Cen MT" panose="020B0602020104020603" pitchFamily="34" charset="0"/>
              </a:rPr>
              <a:t>Office of the Senior Vice President &amp; Provost (ISU)</a:t>
            </a:r>
          </a:p>
          <a:p>
            <a:pPr marL="742950" lvl="1" indent="-285750">
              <a:buFont typeface="Arial" panose="020B0604020202020204" pitchFamily="34" charset="0"/>
              <a:buChar char="•"/>
            </a:pPr>
            <a:r>
              <a:rPr lang="en-US" sz="2800" dirty="0">
                <a:solidFill>
                  <a:schemeClr val="tx1">
                    <a:lumMod val="75000"/>
                    <a:lumOff val="25000"/>
                  </a:schemeClr>
                </a:solidFill>
                <a:latin typeface="Tw Cen MT" panose="020B0602020104020603" pitchFamily="34" charset="0"/>
              </a:rPr>
              <a:t>Department of Computer Science (UA)</a:t>
            </a:r>
          </a:p>
          <a:p>
            <a:pPr marL="285750" indent="-285750">
              <a:buFont typeface="Arial" panose="020B0604020202020204" pitchFamily="34" charset="0"/>
              <a:buChar char="•"/>
            </a:pPr>
            <a:endParaRPr lang="en-US" sz="2800" dirty="0">
              <a:solidFill>
                <a:schemeClr val="tx1">
                  <a:lumMod val="75000"/>
                  <a:lumOff val="25000"/>
                </a:schemeClr>
              </a:solidFill>
              <a:latin typeface="Tw Cen MT" panose="020B0602020104020603" pitchFamily="34" charset="0"/>
            </a:endParaRPr>
          </a:p>
          <a:p>
            <a:pPr marL="285750" indent="-285750">
              <a:buFont typeface="Arial" panose="020B0604020202020204" pitchFamily="34" charset="0"/>
              <a:buChar char="•"/>
            </a:pPr>
            <a:r>
              <a:rPr lang="en-US" sz="2800" dirty="0">
                <a:solidFill>
                  <a:schemeClr val="tx1">
                    <a:lumMod val="75000"/>
                    <a:lumOff val="25000"/>
                  </a:schemeClr>
                </a:solidFill>
                <a:latin typeface="Tw Cen MT" panose="020B0602020104020603" pitchFamily="34" charset="0"/>
              </a:rPr>
              <a:t>What’s next? </a:t>
            </a:r>
          </a:p>
          <a:p>
            <a:pPr marL="742950" lvl="1" indent="-285750">
              <a:buFont typeface="Arial" panose="020B0604020202020204" pitchFamily="34" charset="0"/>
              <a:buChar char="•"/>
            </a:pPr>
            <a:r>
              <a:rPr lang="en-US" sz="2800" dirty="0">
                <a:solidFill>
                  <a:schemeClr val="tx1">
                    <a:lumMod val="75000"/>
                    <a:lumOff val="25000"/>
                  </a:schemeClr>
                </a:solidFill>
                <a:latin typeface="Tw Cen MT" panose="020B0602020104020603" pitchFamily="34" charset="0"/>
              </a:rPr>
              <a:t>Product Testing / User Studies</a:t>
            </a:r>
          </a:p>
          <a:p>
            <a:pPr marL="742950" lvl="1" indent="-285750">
              <a:buFont typeface="Arial" panose="020B0604020202020204" pitchFamily="34" charset="0"/>
              <a:buChar char="•"/>
            </a:pPr>
            <a:r>
              <a:rPr lang="en-US" sz="2800" dirty="0">
                <a:solidFill>
                  <a:schemeClr val="tx1">
                    <a:lumMod val="75000"/>
                    <a:lumOff val="25000"/>
                  </a:schemeClr>
                </a:solidFill>
                <a:latin typeface="Tw Cen MT" panose="020B0602020104020603" pitchFamily="34" charset="0"/>
              </a:rPr>
              <a:t>Version(s) 3.0 to support academic student success</a:t>
            </a:r>
          </a:p>
        </p:txBody>
      </p:sp>
      <p:sp>
        <p:nvSpPr>
          <p:cNvPr id="6" name="Slide Number Placeholder 5">
            <a:extLst>
              <a:ext uri="{FF2B5EF4-FFF2-40B4-BE49-F238E27FC236}">
                <a16:creationId xmlns:a16="http://schemas.microsoft.com/office/drawing/2014/main" id="{A38675A1-4596-7735-BFEE-A828E9C8AF0B}"/>
              </a:ext>
            </a:extLst>
          </p:cNvPr>
          <p:cNvSpPr>
            <a:spLocks noGrp="1"/>
          </p:cNvSpPr>
          <p:nvPr>
            <p:ph type="sldNum" sz="quarter" idx="4294967295"/>
          </p:nvPr>
        </p:nvSpPr>
        <p:spPr>
          <a:xfrm>
            <a:off x="8610600" y="6356350"/>
            <a:ext cx="2743200" cy="365125"/>
          </a:xfrm>
          <a:prstGeom prst="rect">
            <a:avLst/>
          </a:prstGeom>
        </p:spPr>
        <p:txBody>
          <a:bodyPr/>
          <a:lstStyle/>
          <a:p>
            <a:fld id="{B7608497-A042-48BA-90A6-1060676E74F4}" type="slidenum">
              <a:rPr lang="en-US" smtClean="0"/>
              <a:t>17</a:t>
            </a:fld>
            <a:endParaRPr lang="en-US"/>
          </a:p>
        </p:txBody>
      </p:sp>
    </p:spTree>
    <p:extLst>
      <p:ext uri="{BB962C8B-B14F-4D97-AF65-F5344CB8AC3E}">
        <p14:creationId xmlns:p14="http://schemas.microsoft.com/office/powerpoint/2010/main" val="1371361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B0C9E84-B7A2-4283-8BB0-8E114906E398}"/>
              </a:ext>
            </a:extLst>
          </p:cNvPr>
          <p:cNvGrpSpPr/>
          <p:nvPr/>
        </p:nvGrpSpPr>
        <p:grpSpPr>
          <a:xfrm>
            <a:off x="5759631" y="2105561"/>
            <a:ext cx="4408966" cy="2339102"/>
            <a:chOff x="4136103" y="2121039"/>
            <a:chExt cx="4408966" cy="2339102"/>
          </a:xfrm>
        </p:grpSpPr>
        <p:sp>
          <p:nvSpPr>
            <p:cNvPr id="3" name="TextBox 2">
              <a:extLst>
                <a:ext uri="{FF2B5EF4-FFF2-40B4-BE49-F238E27FC236}">
                  <a16:creationId xmlns:a16="http://schemas.microsoft.com/office/drawing/2014/main" id="{B05E9610-264D-4451-A712-C7C2E83D9C85}"/>
                </a:ext>
              </a:extLst>
            </p:cNvPr>
            <p:cNvSpPr txBox="1"/>
            <p:nvPr/>
          </p:nvSpPr>
          <p:spPr>
            <a:xfrm>
              <a:off x="4136103" y="2121039"/>
              <a:ext cx="4408966" cy="1938992"/>
            </a:xfrm>
            <a:prstGeom prst="rect">
              <a:avLst/>
            </a:prstGeom>
            <a:noFill/>
          </p:spPr>
          <p:txBody>
            <a:bodyPr wrap="square" rtlCol="0">
              <a:spAutoFit/>
            </a:bodyPr>
            <a:lstStyle/>
            <a:p>
              <a:r>
                <a:rPr lang="en-US" sz="4000" b="1">
                  <a:solidFill>
                    <a:schemeClr val="tx1">
                      <a:lumMod val="65000"/>
                      <a:lumOff val="35000"/>
                    </a:schemeClr>
                  </a:solidFill>
                  <a:latin typeface="Tw Cen MT" panose="020B0602020104020603" pitchFamily="34" charset="0"/>
                </a:rPr>
                <a:t>Thanks for </a:t>
              </a:r>
              <a:r>
                <a:rPr lang="en-US" sz="4000" b="1">
                  <a:solidFill>
                    <a:srgbClr val="FF5969"/>
                  </a:solidFill>
                  <a:latin typeface="Tw Cen MT" panose="020B0602020104020603" pitchFamily="34" charset="0"/>
                </a:rPr>
                <a:t>Listening </a:t>
              </a:r>
              <a:r>
                <a:rPr lang="en-US" sz="4000" b="1">
                  <a:solidFill>
                    <a:schemeClr val="tx1">
                      <a:lumMod val="65000"/>
                      <a:lumOff val="35000"/>
                    </a:schemeClr>
                  </a:solidFill>
                  <a:latin typeface="Tw Cen MT" panose="020B0602020104020603" pitchFamily="34" charset="0"/>
                </a:rPr>
                <a:t>with great patience</a:t>
              </a:r>
            </a:p>
          </p:txBody>
        </p:sp>
        <p:sp>
          <p:nvSpPr>
            <p:cNvPr id="4" name="TextBox 3">
              <a:extLst>
                <a:ext uri="{FF2B5EF4-FFF2-40B4-BE49-F238E27FC236}">
                  <a16:creationId xmlns:a16="http://schemas.microsoft.com/office/drawing/2014/main" id="{56E4CA4D-7BF0-40A9-9D65-6D058496089D}"/>
                </a:ext>
              </a:extLst>
            </p:cNvPr>
            <p:cNvSpPr txBox="1"/>
            <p:nvPr/>
          </p:nvSpPr>
          <p:spPr>
            <a:xfrm>
              <a:off x="4136103" y="4060031"/>
              <a:ext cx="4408966" cy="400110"/>
            </a:xfrm>
            <a:prstGeom prst="rect">
              <a:avLst/>
            </a:prstGeom>
            <a:noFill/>
          </p:spPr>
          <p:txBody>
            <a:bodyPr wrap="square" lIns="91440" tIns="45720" rIns="91440" bIns="45720" rtlCol="0" anchor="t">
              <a:spAutoFit/>
            </a:bodyPr>
            <a:lstStyle/>
            <a:p>
              <a:r>
                <a:rPr lang="en-US" sz="2000" b="1">
                  <a:solidFill>
                    <a:schemeClr val="tx1">
                      <a:lumMod val="65000"/>
                      <a:lumOff val="35000"/>
                    </a:schemeClr>
                  </a:solidFill>
                  <a:latin typeface="Tw Cen MT"/>
                </a:rPr>
                <a:t>Any Questions?</a:t>
              </a:r>
              <a:endParaRPr lang="en-US"/>
            </a:p>
          </p:txBody>
        </p:sp>
      </p:grpSp>
      <p:sp>
        <p:nvSpPr>
          <p:cNvPr id="5" name="Slide Number Placeholder 4">
            <a:extLst>
              <a:ext uri="{FF2B5EF4-FFF2-40B4-BE49-F238E27FC236}">
                <a16:creationId xmlns:a16="http://schemas.microsoft.com/office/drawing/2014/main" id="{E756B574-9844-08FC-DA79-DF76C4619DF6}"/>
              </a:ext>
            </a:extLst>
          </p:cNvPr>
          <p:cNvSpPr>
            <a:spLocks noGrp="1"/>
          </p:cNvSpPr>
          <p:nvPr>
            <p:ph type="sldNum" sz="quarter" idx="4294967295"/>
          </p:nvPr>
        </p:nvSpPr>
        <p:spPr>
          <a:xfrm>
            <a:off x="8610600" y="6356350"/>
            <a:ext cx="2743200" cy="365125"/>
          </a:xfrm>
          <a:prstGeom prst="rect">
            <a:avLst/>
          </a:prstGeom>
        </p:spPr>
        <p:txBody>
          <a:bodyPr/>
          <a:lstStyle/>
          <a:p>
            <a:fld id="{B7608497-A042-48BA-90A6-1060676E74F4}" type="slidenum">
              <a:rPr lang="en-US" smtClean="0"/>
              <a:t>18</a:t>
            </a:fld>
            <a:endParaRPr lang="en-US"/>
          </a:p>
        </p:txBody>
      </p:sp>
    </p:spTree>
    <p:extLst>
      <p:ext uri="{BB962C8B-B14F-4D97-AF65-F5344CB8AC3E}">
        <p14:creationId xmlns:p14="http://schemas.microsoft.com/office/powerpoint/2010/main" val="36388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469A9-32CB-1641-8089-D434E21DC190}"/>
              </a:ext>
            </a:extLst>
          </p:cNvPr>
          <p:cNvSpPr>
            <a:spLocks noGrp="1"/>
          </p:cNvSpPr>
          <p:nvPr>
            <p:ph type="title"/>
          </p:nvPr>
        </p:nvSpPr>
        <p:spPr>
          <a:xfrm>
            <a:off x="838200" y="1214694"/>
            <a:ext cx="10515600" cy="1164926"/>
          </a:xfrm>
        </p:spPr>
        <p:txBody>
          <a:bodyPr>
            <a:normAutofit fontScale="90000"/>
          </a:bodyPr>
          <a:lstStyle/>
          <a:p>
            <a:r>
              <a:rPr lang="en-US" dirty="0">
                <a:solidFill>
                  <a:schemeClr val="tx1">
                    <a:lumMod val="65000"/>
                    <a:lumOff val="35000"/>
                  </a:schemeClr>
                </a:solidFill>
                <a:latin typeface="Tw Cen MT" panose="020B0602020104020603" pitchFamily="34" charset="0"/>
              </a:rPr>
              <a:t>A Chatbot Teaching Assistant</a:t>
            </a:r>
            <a:br>
              <a:rPr lang="en-US" dirty="0">
                <a:solidFill>
                  <a:schemeClr val="tx1">
                    <a:lumMod val="65000"/>
                    <a:lumOff val="35000"/>
                  </a:schemeClr>
                </a:solidFill>
                <a:latin typeface="Tw Cen MT" panose="020B0602020104020603" pitchFamily="34" charset="0"/>
              </a:rPr>
            </a:br>
            <a:r>
              <a:rPr lang="en-US" dirty="0">
                <a:solidFill>
                  <a:schemeClr val="tx1">
                    <a:lumMod val="65000"/>
                    <a:lumOff val="35000"/>
                  </a:schemeClr>
                </a:solidFill>
                <a:latin typeface="Tw Cen MT" panose="020B0602020104020603" pitchFamily="34" charset="0"/>
              </a:rPr>
              <a:t>For Improving Student Success</a:t>
            </a:r>
            <a:endParaRPr lang="en-US" dirty="0"/>
          </a:p>
        </p:txBody>
      </p:sp>
      <p:sp>
        <p:nvSpPr>
          <p:cNvPr id="3" name="Content Placeholder 2">
            <a:extLst>
              <a:ext uri="{FF2B5EF4-FFF2-40B4-BE49-F238E27FC236}">
                <a16:creationId xmlns:a16="http://schemas.microsoft.com/office/drawing/2014/main" id="{3600ECA1-7CF9-F443-AE41-B02C39ECA78C}"/>
              </a:ext>
            </a:extLst>
          </p:cNvPr>
          <p:cNvSpPr>
            <a:spLocks noGrp="1"/>
          </p:cNvSpPr>
          <p:nvPr>
            <p:ph idx="1"/>
          </p:nvPr>
        </p:nvSpPr>
        <p:spPr/>
        <p:txBody>
          <a:bodyPr/>
          <a:lstStyle/>
          <a:p>
            <a:pPr marL="0" indent="0" algn="r">
              <a:buNone/>
            </a:pPr>
            <a:r>
              <a:rPr lang="en-US" b="1" dirty="0">
                <a:solidFill>
                  <a:schemeClr val="tx1">
                    <a:lumMod val="65000"/>
                    <a:lumOff val="35000"/>
                  </a:schemeClr>
                </a:solidFill>
                <a:latin typeface="Tw Cen MT" panose="020B0602020104020603" pitchFamily="34" charset="0"/>
              </a:rPr>
              <a:t>Jason Keith, Iowa State University</a:t>
            </a:r>
          </a:p>
          <a:p>
            <a:pPr marL="0" indent="0" algn="r">
              <a:buNone/>
            </a:pPr>
            <a:r>
              <a:rPr lang="en-US" b="1" dirty="0">
                <a:solidFill>
                  <a:schemeClr val="tx1">
                    <a:lumMod val="65000"/>
                    <a:lumOff val="35000"/>
                  </a:schemeClr>
                </a:solidFill>
                <a:latin typeface="Tw Cen MT" panose="020B0602020104020603" pitchFamily="34" charset="0"/>
              </a:rPr>
              <a:t>Amin Amirlatifi, Mississippi State University</a:t>
            </a:r>
          </a:p>
          <a:p>
            <a:pPr marL="0" indent="0" algn="r">
              <a:buNone/>
            </a:pPr>
            <a:r>
              <a:rPr lang="en-US" b="1" dirty="0">
                <a:solidFill>
                  <a:schemeClr val="tx1">
                    <a:lumMod val="65000"/>
                    <a:lumOff val="35000"/>
                  </a:schemeClr>
                </a:solidFill>
                <a:latin typeface="Tw Cen MT" panose="020B0602020104020603" pitchFamily="34" charset="0"/>
              </a:rPr>
              <a:t>Sudip Mittal, The University of Alabama</a:t>
            </a:r>
          </a:p>
          <a:p>
            <a:pPr marL="0" indent="0" algn="r">
              <a:buNone/>
            </a:pPr>
            <a:r>
              <a:rPr lang="en-US" b="1" dirty="0">
                <a:solidFill>
                  <a:schemeClr val="tx1">
                    <a:lumMod val="65000"/>
                    <a:lumOff val="35000"/>
                  </a:schemeClr>
                </a:solidFill>
                <a:latin typeface="Tw Cen MT" panose="020B0602020104020603" pitchFamily="34" charset="0"/>
              </a:rPr>
              <a:t>Subash Neupane, Meharry Medical College</a:t>
            </a:r>
          </a:p>
          <a:p>
            <a:pPr marL="0" indent="0" algn="r">
              <a:buNone/>
            </a:pPr>
            <a:r>
              <a:rPr lang="en-US" b="1" dirty="0">
                <a:solidFill>
                  <a:schemeClr val="tx1">
                    <a:lumMod val="65000"/>
                    <a:lumOff val="35000"/>
                  </a:schemeClr>
                </a:solidFill>
                <a:latin typeface="Tw Cen MT" panose="020B0602020104020603" pitchFamily="34" charset="0"/>
              </a:rPr>
              <a:t>Himanshu Tripathi, The University of Alabama</a:t>
            </a:r>
          </a:p>
          <a:p>
            <a:pPr marL="0" indent="0" algn="r">
              <a:buNone/>
            </a:pPr>
            <a:r>
              <a:rPr lang="en-US" b="1" dirty="0">
                <a:solidFill>
                  <a:schemeClr val="tx1">
                    <a:lumMod val="65000"/>
                    <a:lumOff val="35000"/>
                  </a:schemeClr>
                </a:solidFill>
                <a:latin typeface="Tw Cen MT" panose="020B0602020104020603" pitchFamily="34" charset="0"/>
              </a:rPr>
              <a:t>Shahram Rahimi, The University of Alabama</a:t>
            </a:r>
          </a:p>
          <a:p>
            <a:pPr marL="0" indent="0">
              <a:buNone/>
            </a:pPr>
            <a:endParaRPr lang="en-US" dirty="0"/>
          </a:p>
        </p:txBody>
      </p:sp>
    </p:spTree>
    <p:extLst>
      <p:ext uri="{BB962C8B-B14F-4D97-AF65-F5344CB8AC3E}">
        <p14:creationId xmlns:p14="http://schemas.microsoft.com/office/powerpoint/2010/main" val="141942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0D0BDD9B-CFEC-489E-B50E-422484600823}"/>
              </a:ext>
            </a:extLst>
          </p:cNvPr>
          <p:cNvGrpSpPr/>
          <p:nvPr/>
        </p:nvGrpSpPr>
        <p:grpSpPr>
          <a:xfrm>
            <a:off x="3347653" y="1263011"/>
            <a:ext cx="5496695" cy="900408"/>
            <a:chOff x="3200263" y="238883"/>
            <a:chExt cx="5496695" cy="900408"/>
          </a:xfrm>
        </p:grpSpPr>
        <p:sp>
          <p:nvSpPr>
            <p:cNvPr id="34" name="TextBox 33">
              <a:extLst>
                <a:ext uri="{FF2B5EF4-FFF2-40B4-BE49-F238E27FC236}">
                  <a16:creationId xmlns:a16="http://schemas.microsoft.com/office/drawing/2014/main" id="{430CED4E-8099-4464-A91D-B2681C0FB01F}"/>
                </a:ext>
              </a:extLst>
            </p:cNvPr>
            <p:cNvSpPr txBox="1"/>
            <p:nvPr/>
          </p:nvSpPr>
          <p:spPr>
            <a:xfrm>
              <a:off x="3530262" y="238883"/>
              <a:ext cx="4836697" cy="646331"/>
            </a:xfrm>
            <a:prstGeom prst="rect">
              <a:avLst/>
            </a:prstGeom>
            <a:noFill/>
          </p:spPr>
          <p:txBody>
            <a:bodyPr wrap="square" rtlCol="0">
              <a:spAutoFit/>
            </a:bodyPr>
            <a:lstStyle/>
            <a:p>
              <a:pPr algn="ctr"/>
              <a:r>
                <a:rPr lang="en-US" sz="3600" b="1" dirty="0">
                  <a:solidFill>
                    <a:srgbClr val="FF5969"/>
                  </a:solidFill>
                  <a:latin typeface="Tw Cen MT" panose="020B0602020104020603" pitchFamily="34" charset="0"/>
                </a:rPr>
                <a:t>Presentation Contents</a:t>
              </a:r>
            </a:p>
          </p:txBody>
        </p:sp>
        <p:sp>
          <p:nvSpPr>
            <p:cNvPr id="35" name="TextBox 34">
              <a:extLst>
                <a:ext uri="{FF2B5EF4-FFF2-40B4-BE49-F238E27FC236}">
                  <a16:creationId xmlns:a16="http://schemas.microsoft.com/office/drawing/2014/main" id="{57A234C0-63F7-49D8-8C33-54955403EE09}"/>
                </a:ext>
              </a:extLst>
            </p:cNvPr>
            <p:cNvSpPr txBox="1"/>
            <p:nvPr/>
          </p:nvSpPr>
          <p:spPr>
            <a:xfrm>
              <a:off x="3200263" y="800737"/>
              <a:ext cx="5496695" cy="338554"/>
            </a:xfrm>
            <a:prstGeom prst="rect">
              <a:avLst/>
            </a:prstGeom>
            <a:noFill/>
          </p:spPr>
          <p:txBody>
            <a:bodyPr wrap="square" rtlCol="0">
              <a:spAutoFit/>
            </a:bodyPr>
            <a:lstStyle/>
            <a:p>
              <a:pPr algn="ctr"/>
              <a:endParaRPr lang="en-US" sz="1600" b="1">
                <a:solidFill>
                  <a:schemeClr val="tx1">
                    <a:lumMod val="75000"/>
                    <a:lumOff val="25000"/>
                  </a:schemeClr>
                </a:solidFill>
                <a:latin typeface="Tw Cen MT" panose="020B0602020104020603" pitchFamily="34" charset="0"/>
              </a:endParaRPr>
            </a:p>
          </p:txBody>
        </p:sp>
      </p:grpSp>
      <p:sp>
        <p:nvSpPr>
          <p:cNvPr id="3" name="TextBox 2">
            <a:extLst>
              <a:ext uri="{FF2B5EF4-FFF2-40B4-BE49-F238E27FC236}">
                <a16:creationId xmlns:a16="http://schemas.microsoft.com/office/drawing/2014/main" id="{E6257F99-A89F-6402-9AC7-C47ECC1AAB35}"/>
              </a:ext>
            </a:extLst>
          </p:cNvPr>
          <p:cNvSpPr txBox="1"/>
          <p:nvPr/>
        </p:nvSpPr>
        <p:spPr>
          <a:xfrm>
            <a:off x="338329" y="2048635"/>
            <a:ext cx="11853672" cy="3046988"/>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3200" dirty="0">
                <a:solidFill>
                  <a:schemeClr val="tx1">
                    <a:lumMod val="75000"/>
                    <a:lumOff val="25000"/>
                  </a:schemeClr>
                </a:solidFill>
                <a:latin typeface="Tw Cen MT"/>
              </a:rPr>
              <a:t>Introduction / Objective</a:t>
            </a:r>
          </a:p>
          <a:p>
            <a:pPr marL="285750" indent="-285750">
              <a:buFont typeface="Arial" panose="020B0604020202020204" pitchFamily="34" charset="0"/>
              <a:buChar char="•"/>
            </a:pPr>
            <a:r>
              <a:rPr lang="en-US" sz="3200" dirty="0">
                <a:solidFill>
                  <a:schemeClr val="tx1">
                    <a:lumMod val="75000"/>
                    <a:lumOff val="25000"/>
                  </a:schemeClr>
                </a:solidFill>
                <a:latin typeface="Tw Cen MT"/>
              </a:rPr>
              <a:t>Prior Work</a:t>
            </a:r>
          </a:p>
          <a:p>
            <a:pPr marL="285750" indent="-285750">
              <a:buFont typeface="Arial" panose="020B0604020202020204" pitchFamily="34" charset="0"/>
              <a:buChar char="•"/>
            </a:pPr>
            <a:r>
              <a:rPr lang="en-US" sz="3200" dirty="0">
                <a:solidFill>
                  <a:schemeClr val="tx1">
                    <a:lumMod val="75000"/>
                    <a:lumOff val="25000"/>
                  </a:schemeClr>
                </a:solidFill>
                <a:latin typeface="Tw Cen MT"/>
              </a:rPr>
              <a:t>Architecture</a:t>
            </a:r>
          </a:p>
          <a:p>
            <a:pPr marL="285750" indent="-285750">
              <a:buFont typeface="Arial" panose="020B0604020202020204" pitchFamily="34" charset="0"/>
              <a:buChar char="•"/>
            </a:pPr>
            <a:r>
              <a:rPr lang="en-US" sz="3200" dirty="0">
                <a:solidFill>
                  <a:schemeClr val="tx1">
                    <a:lumMod val="75000"/>
                    <a:lumOff val="25000"/>
                  </a:schemeClr>
                </a:solidFill>
                <a:latin typeface="Tw Cen MT"/>
              </a:rPr>
              <a:t>Example I: Numerical (Reservoir Rock Properties &amp; Fluid Flow)</a:t>
            </a:r>
          </a:p>
          <a:p>
            <a:pPr marL="285750" indent="-285750">
              <a:buFont typeface="Arial" panose="020B0604020202020204" pitchFamily="34" charset="0"/>
              <a:buChar char="•"/>
            </a:pPr>
            <a:r>
              <a:rPr lang="en-US" sz="3200" dirty="0">
                <a:solidFill>
                  <a:schemeClr val="tx1">
                    <a:lumMod val="75000"/>
                    <a:lumOff val="25000"/>
                  </a:schemeClr>
                </a:solidFill>
                <a:latin typeface="Tw Cen MT"/>
              </a:rPr>
              <a:t>Example II: Coding (Introduction to Computer Science &amp; Engineering)</a:t>
            </a:r>
          </a:p>
          <a:p>
            <a:pPr marL="285750" indent="-285750">
              <a:buFont typeface="Arial" panose="020B0604020202020204" pitchFamily="34" charset="0"/>
              <a:buChar char="•"/>
            </a:pPr>
            <a:r>
              <a:rPr lang="en-US" sz="3200" dirty="0">
                <a:solidFill>
                  <a:schemeClr val="tx1">
                    <a:lumMod val="75000"/>
                    <a:lumOff val="25000"/>
                  </a:schemeClr>
                </a:solidFill>
                <a:latin typeface="Tw Cen MT"/>
              </a:rPr>
              <a:t>Acknowledgments / Future Work</a:t>
            </a:r>
            <a:endParaRPr lang="en-US" sz="3200" dirty="0">
              <a:solidFill>
                <a:schemeClr val="tx1">
                  <a:lumMod val="75000"/>
                  <a:lumOff val="25000"/>
                </a:schemeClr>
              </a:solidFill>
              <a:latin typeface="TW Cen MT"/>
            </a:endParaRPr>
          </a:p>
        </p:txBody>
      </p:sp>
      <p:sp>
        <p:nvSpPr>
          <p:cNvPr id="6" name="Slide Number Placeholder 5">
            <a:extLst>
              <a:ext uri="{FF2B5EF4-FFF2-40B4-BE49-F238E27FC236}">
                <a16:creationId xmlns:a16="http://schemas.microsoft.com/office/drawing/2014/main" id="{042174A6-F103-A7D9-9A3D-D89E857C912C}"/>
              </a:ext>
            </a:extLst>
          </p:cNvPr>
          <p:cNvSpPr>
            <a:spLocks noGrp="1"/>
          </p:cNvSpPr>
          <p:nvPr>
            <p:ph type="sldNum" sz="quarter" idx="4294967295"/>
          </p:nvPr>
        </p:nvSpPr>
        <p:spPr>
          <a:xfrm>
            <a:off x="8610600" y="6356350"/>
            <a:ext cx="2743200" cy="365125"/>
          </a:xfrm>
          <a:prstGeom prst="rect">
            <a:avLst/>
          </a:prstGeom>
        </p:spPr>
        <p:txBody>
          <a:bodyPr/>
          <a:lstStyle/>
          <a:p>
            <a:fld id="{B7608497-A042-48BA-90A6-1060676E74F4}" type="slidenum">
              <a:rPr lang="en-US" smtClean="0"/>
              <a:t>3</a:t>
            </a:fld>
            <a:endParaRPr lang="en-US"/>
          </a:p>
        </p:txBody>
      </p:sp>
    </p:spTree>
    <p:extLst>
      <p:ext uri="{BB962C8B-B14F-4D97-AF65-F5344CB8AC3E}">
        <p14:creationId xmlns:p14="http://schemas.microsoft.com/office/powerpoint/2010/main" val="2935246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0D0BDD9B-CFEC-489E-B50E-422484600823}"/>
              </a:ext>
            </a:extLst>
          </p:cNvPr>
          <p:cNvGrpSpPr/>
          <p:nvPr/>
        </p:nvGrpSpPr>
        <p:grpSpPr>
          <a:xfrm>
            <a:off x="1363054" y="1281299"/>
            <a:ext cx="8926082" cy="1200329"/>
            <a:chOff x="3200263" y="238883"/>
            <a:chExt cx="5496695" cy="1200329"/>
          </a:xfrm>
        </p:grpSpPr>
        <p:sp>
          <p:nvSpPr>
            <p:cNvPr id="34" name="TextBox 33">
              <a:extLst>
                <a:ext uri="{FF2B5EF4-FFF2-40B4-BE49-F238E27FC236}">
                  <a16:creationId xmlns:a16="http://schemas.microsoft.com/office/drawing/2014/main" id="{430CED4E-8099-4464-A91D-B2681C0FB01F}"/>
                </a:ext>
              </a:extLst>
            </p:cNvPr>
            <p:cNvSpPr txBox="1"/>
            <p:nvPr/>
          </p:nvSpPr>
          <p:spPr>
            <a:xfrm>
              <a:off x="3530262" y="238883"/>
              <a:ext cx="4836697" cy="1200329"/>
            </a:xfrm>
            <a:prstGeom prst="rect">
              <a:avLst/>
            </a:prstGeom>
            <a:noFill/>
          </p:spPr>
          <p:txBody>
            <a:bodyPr wrap="square" rtlCol="0">
              <a:spAutoFit/>
            </a:bodyPr>
            <a:lstStyle/>
            <a:p>
              <a:pPr algn="ctr"/>
              <a:r>
                <a:rPr lang="en-US" sz="3600" b="1" dirty="0">
                  <a:solidFill>
                    <a:srgbClr val="FF5969"/>
                  </a:solidFill>
                  <a:latin typeface="Tw Cen MT" panose="020B0602020104020603" pitchFamily="34" charset="0"/>
                </a:rPr>
                <a:t>Introduction / Background / Objective</a:t>
              </a:r>
            </a:p>
          </p:txBody>
        </p:sp>
        <p:sp>
          <p:nvSpPr>
            <p:cNvPr id="35" name="TextBox 34">
              <a:extLst>
                <a:ext uri="{FF2B5EF4-FFF2-40B4-BE49-F238E27FC236}">
                  <a16:creationId xmlns:a16="http://schemas.microsoft.com/office/drawing/2014/main" id="{57A234C0-63F7-49D8-8C33-54955403EE09}"/>
                </a:ext>
              </a:extLst>
            </p:cNvPr>
            <p:cNvSpPr txBox="1"/>
            <p:nvPr/>
          </p:nvSpPr>
          <p:spPr>
            <a:xfrm>
              <a:off x="3200263" y="800737"/>
              <a:ext cx="5496695" cy="338554"/>
            </a:xfrm>
            <a:prstGeom prst="rect">
              <a:avLst/>
            </a:prstGeom>
            <a:noFill/>
          </p:spPr>
          <p:txBody>
            <a:bodyPr wrap="square" rtlCol="0">
              <a:spAutoFit/>
            </a:bodyPr>
            <a:lstStyle/>
            <a:p>
              <a:pPr algn="ctr"/>
              <a:endParaRPr lang="en-US" sz="1600" b="1">
                <a:solidFill>
                  <a:schemeClr val="tx1">
                    <a:lumMod val="75000"/>
                    <a:lumOff val="25000"/>
                  </a:schemeClr>
                </a:solidFill>
                <a:latin typeface="Tw Cen MT" panose="020B0602020104020603" pitchFamily="34" charset="0"/>
              </a:endParaRPr>
            </a:p>
          </p:txBody>
        </p:sp>
      </p:grpSp>
      <p:sp>
        <p:nvSpPr>
          <p:cNvPr id="2" name="TextBox 1">
            <a:extLst>
              <a:ext uri="{FF2B5EF4-FFF2-40B4-BE49-F238E27FC236}">
                <a16:creationId xmlns:a16="http://schemas.microsoft.com/office/drawing/2014/main" id="{D3B95CF0-24B0-6CF3-D2B1-5381A44546CD}"/>
              </a:ext>
            </a:extLst>
          </p:cNvPr>
          <p:cNvSpPr txBox="1"/>
          <p:nvPr/>
        </p:nvSpPr>
        <p:spPr>
          <a:xfrm>
            <a:off x="444267" y="2113134"/>
            <a:ext cx="10442163" cy="2677656"/>
          </a:xfrm>
          <a:prstGeom prst="rect">
            <a:avLst/>
          </a:prstGeom>
          <a:noFill/>
        </p:spPr>
        <p:txBody>
          <a:bodyPr wrap="square">
            <a:spAutoFit/>
          </a:bodyPr>
          <a:lstStyle/>
          <a:p>
            <a:pPr marL="285750" indent="-285750">
              <a:buFont typeface="Arial" panose="020B0604020202020204" pitchFamily="34" charset="0"/>
              <a:buChar char="•"/>
            </a:pPr>
            <a:r>
              <a:rPr lang="en-US" sz="2800" dirty="0">
                <a:solidFill>
                  <a:schemeClr val="tx1">
                    <a:lumMod val="75000"/>
                    <a:lumOff val="25000"/>
                  </a:schemeClr>
                </a:solidFill>
                <a:latin typeface="Tw Cen MT" panose="020B0602020104020603" pitchFamily="34" charset="0"/>
              </a:rPr>
              <a:t>Lack of fiscal resources to support academic student success </a:t>
            </a:r>
          </a:p>
          <a:p>
            <a:pPr marL="285750" indent="-285750">
              <a:buFont typeface="Arial" panose="020B0604020202020204" pitchFamily="34" charset="0"/>
              <a:buChar char="•"/>
            </a:pPr>
            <a:r>
              <a:rPr lang="en-US" sz="2800" dirty="0">
                <a:solidFill>
                  <a:schemeClr val="tx1">
                    <a:lumMod val="75000"/>
                    <a:lumOff val="25000"/>
                  </a:schemeClr>
                </a:solidFill>
                <a:latin typeface="Tw Cen MT" panose="020B0602020104020603" pitchFamily="34" charset="0"/>
              </a:rPr>
              <a:t>Many students leave their major or the university “gateway” courses with high DFW rates </a:t>
            </a:r>
          </a:p>
          <a:p>
            <a:pPr marL="285750" indent="-285750" algn="just">
              <a:buFont typeface="Arial" panose="020B0604020202020204" pitchFamily="34" charset="0"/>
              <a:buChar char="•"/>
            </a:pPr>
            <a:r>
              <a:rPr lang="en-US" sz="2800" dirty="0">
                <a:solidFill>
                  <a:schemeClr val="tx1">
                    <a:lumMod val="75000"/>
                    <a:lumOff val="25000"/>
                  </a:schemeClr>
                </a:solidFill>
                <a:latin typeface="Tw Cen MT" panose="020B0602020104020603" pitchFamily="34" charset="0"/>
              </a:rPr>
              <a:t>AI technology offers a promising solution!</a:t>
            </a:r>
          </a:p>
          <a:p>
            <a:pPr marL="742950" lvl="1" indent="-285750" algn="just">
              <a:buFont typeface="Arial" panose="020B0604020202020204" pitchFamily="34" charset="0"/>
              <a:buChar char="•"/>
            </a:pPr>
            <a:r>
              <a:rPr lang="en-US" sz="2800" dirty="0" err="1">
                <a:solidFill>
                  <a:schemeClr val="tx1">
                    <a:lumMod val="75000"/>
                    <a:lumOff val="25000"/>
                  </a:schemeClr>
                </a:solidFill>
                <a:latin typeface="Tw Cen MT" panose="020B0602020104020603" pitchFamily="34" charset="0"/>
              </a:rPr>
              <a:t>BarkPlug</a:t>
            </a:r>
            <a:r>
              <a:rPr lang="en-US" sz="2800" dirty="0">
                <a:solidFill>
                  <a:schemeClr val="tx1">
                    <a:lumMod val="75000"/>
                    <a:lumOff val="25000"/>
                  </a:schemeClr>
                </a:solidFill>
                <a:latin typeface="Tw Cen MT" panose="020B0602020104020603" pitchFamily="34" charset="0"/>
              </a:rPr>
              <a:t> is a virtual TA for some of MSU’s most difficult courses in the Bagley College of Engineering </a:t>
            </a:r>
          </a:p>
        </p:txBody>
      </p:sp>
      <p:sp>
        <p:nvSpPr>
          <p:cNvPr id="6" name="Slide Number Placeholder 5">
            <a:extLst>
              <a:ext uri="{FF2B5EF4-FFF2-40B4-BE49-F238E27FC236}">
                <a16:creationId xmlns:a16="http://schemas.microsoft.com/office/drawing/2014/main" id="{FEFE380B-BDB2-4B0F-2A76-FFF9A216C1A4}"/>
              </a:ext>
            </a:extLst>
          </p:cNvPr>
          <p:cNvSpPr>
            <a:spLocks noGrp="1"/>
          </p:cNvSpPr>
          <p:nvPr>
            <p:ph type="sldNum" sz="quarter" idx="4294967295"/>
          </p:nvPr>
        </p:nvSpPr>
        <p:spPr>
          <a:xfrm>
            <a:off x="8610600" y="6356350"/>
            <a:ext cx="2743200" cy="365125"/>
          </a:xfrm>
          <a:prstGeom prst="rect">
            <a:avLst/>
          </a:prstGeom>
        </p:spPr>
        <p:txBody>
          <a:bodyPr/>
          <a:lstStyle/>
          <a:p>
            <a:fld id="{B7608497-A042-48BA-90A6-1060676E74F4}" type="slidenum">
              <a:rPr lang="en-US" smtClean="0"/>
              <a:t>4</a:t>
            </a:fld>
            <a:endParaRPr lang="en-US"/>
          </a:p>
        </p:txBody>
      </p:sp>
    </p:spTree>
    <p:extLst>
      <p:ext uri="{BB962C8B-B14F-4D97-AF65-F5344CB8AC3E}">
        <p14:creationId xmlns:p14="http://schemas.microsoft.com/office/powerpoint/2010/main" val="522532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89C1F-7262-EAC6-8947-ED919F9145CB}"/>
            </a:ext>
          </a:extLst>
        </p:cNvPr>
        <p:cNvGrpSpPr/>
        <p:nvPr/>
      </p:nvGrpSpPr>
      <p:grpSpPr>
        <a:xfrm>
          <a:off x="0" y="0"/>
          <a:ext cx="0" cy="0"/>
          <a:chOff x="0" y="0"/>
          <a:chExt cx="0" cy="0"/>
        </a:xfrm>
      </p:grpSpPr>
      <p:grpSp>
        <p:nvGrpSpPr>
          <p:cNvPr id="36" name="Group 35">
            <a:extLst>
              <a:ext uri="{FF2B5EF4-FFF2-40B4-BE49-F238E27FC236}">
                <a16:creationId xmlns:a16="http://schemas.microsoft.com/office/drawing/2014/main" id="{D53B2DCF-5D4B-15E5-A0EB-E379D7F794DB}"/>
              </a:ext>
            </a:extLst>
          </p:cNvPr>
          <p:cNvGrpSpPr/>
          <p:nvPr/>
        </p:nvGrpSpPr>
        <p:grpSpPr>
          <a:xfrm>
            <a:off x="3347653" y="1253867"/>
            <a:ext cx="5496695" cy="900408"/>
            <a:chOff x="3200263" y="238883"/>
            <a:chExt cx="5496695" cy="900408"/>
          </a:xfrm>
        </p:grpSpPr>
        <p:sp>
          <p:nvSpPr>
            <p:cNvPr id="34" name="TextBox 33">
              <a:extLst>
                <a:ext uri="{FF2B5EF4-FFF2-40B4-BE49-F238E27FC236}">
                  <a16:creationId xmlns:a16="http://schemas.microsoft.com/office/drawing/2014/main" id="{4E334CD9-6510-4EBB-92E7-26AC8A482206}"/>
                </a:ext>
              </a:extLst>
            </p:cNvPr>
            <p:cNvSpPr txBox="1"/>
            <p:nvPr/>
          </p:nvSpPr>
          <p:spPr>
            <a:xfrm>
              <a:off x="3530262" y="238883"/>
              <a:ext cx="4836697" cy="646331"/>
            </a:xfrm>
            <a:prstGeom prst="rect">
              <a:avLst/>
            </a:prstGeom>
            <a:noFill/>
          </p:spPr>
          <p:txBody>
            <a:bodyPr wrap="square" rtlCol="0">
              <a:spAutoFit/>
            </a:bodyPr>
            <a:lstStyle/>
            <a:p>
              <a:pPr algn="ctr"/>
              <a:r>
                <a:rPr lang="en-US" sz="3600" b="1" dirty="0">
                  <a:solidFill>
                    <a:srgbClr val="FF5969"/>
                  </a:solidFill>
                  <a:latin typeface="Tw Cen MT" panose="020B0602020104020603" pitchFamily="34" charset="0"/>
                </a:rPr>
                <a:t>Prior Work</a:t>
              </a:r>
            </a:p>
          </p:txBody>
        </p:sp>
        <p:sp>
          <p:nvSpPr>
            <p:cNvPr id="35" name="TextBox 34">
              <a:extLst>
                <a:ext uri="{FF2B5EF4-FFF2-40B4-BE49-F238E27FC236}">
                  <a16:creationId xmlns:a16="http://schemas.microsoft.com/office/drawing/2014/main" id="{69FD7B1A-9FD3-DBD7-EA92-A38DADADCE18}"/>
                </a:ext>
              </a:extLst>
            </p:cNvPr>
            <p:cNvSpPr txBox="1"/>
            <p:nvPr/>
          </p:nvSpPr>
          <p:spPr>
            <a:xfrm>
              <a:off x="3200263" y="800737"/>
              <a:ext cx="5496695" cy="338554"/>
            </a:xfrm>
            <a:prstGeom prst="rect">
              <a:avLst/>
            </a:prstGeom>
            <a:noFill/>
          </p:spPr>
          <p:txBody>
            <a:bodyPr wrap="square" rtlCol="0">
              <a:spAutoFit/>
            </a:bodyPr>
            <a:lstStyle/>
            <a:p>
              <a:pPr algn="ctr"/>
              <a:endParaRPr lang="en-US" sz="1600" b="1">
                <a:solidFill>
                  <a:schemeClr val="tx1">
                    <a:lumMod val="75000"/>
                    <a:lumOff val="25000"/>
                  </a:schemeClr>
                </a:solidFill>
                <a:latin typeface="Tw Cen MT" panose="020B0602020104020603" pitchFamily="34" charset="0"/>
              </a:endParaRPr>
            </a:p>
          </p:txBody>
        </p:sp>
      </p:grpSp>
      <p:sp>
        <p:nvSpPr>
          <p:cNvPr id="2" name="TextBox 1">
            <a:extLst>
              <a:ext uri="{FF2B5EF4-FFF2-40B4-BE49-F238E27FC236}">
                <a16:creationId xmlns:a16="http://schemas.microsoft.com/office/drawing/2014/main" id="{E5819D65-B5C3-F232-A77E-78C589F8C02A}"/>
              </a:ext>
            </a:extLst>
          </p:cNvPr>
          <p:cNvSpPr txBox="1"/>
          <p:nvPr/>
        </p:nvSpPr>
        <p:spPr>
          <a:xfrm>
            <a:off x="444267" y="1756518"/>
            <a:ext cx="10442163" cy="3970318"/>
          </a:xfrm>
          <a:prstGeom prst="rect">
            <a:avLst/>
          </a:prstGeom>
          <a:noFill/>
        </p:spPr>
        <p:txBody>
          <a:bodyPr wrap="square">
            <a:spAutoFit/>
          </a:bodyPr>
          <a:lstStyle/>
          <a:p>
            <a:pPr marL="285750" indent="-285750">
              <a:buFont typeface="Arial" panose="020B0604020202020204" pitchFamily="34" charset="0"/>
              <a:buChar char="•"/>
            </a:pPr>
            <a:r>
              <a:rPr lang="en-US" sz="2800" dirty="0">
                <a:solidFill>
                  <a:schemeClr val="tx1">
                    <a:lumMod val="75000"/>
                    <a:lumOff val="25000"/>
                  </a:schemeClr>
                </a:solidFill>
                <a:latin typeface="Tw Cen MT" panose="020B0602020104020603" pitchFamily="34" charset="0"/>
              </a:rPr>
              <a:t>BarkPlug 1.0 </a:t>
            </a:r>
          </a:p>
          <a:p>
            <a:pPr marL="1200150" lvl="2" indent="-285750" algn="just">
              <a:buFont typeface="Arial" panose="020B0604020202020204" pitchFamily="34" charset="0"/>
              <a:buChar char="•"/>
            </a:pPr>
            <a:r>
              <a:rPr lang="en-US" sz="2800" dirty="0">
                <a:solidFill>
                  <a:schemeClr val="tx1">
                    <a:lumMod val="75000"/>
                    <a:lumOff val="25000"/>
                  </a:schemeClr>
                </a:solidFill>
                <a:latin typeface="Tw Cen MT" panose="020B0602020104020603" pitchFamily="34" charset="0"/>
              </a:rPr>
              <a:t>Specifically tailored to the unique needs of </a:t>
            </a:r>
            <a:r>
              <a:rPr lang="en-US" sz="2800" dirty="0" err="1">
                <a:solidFill>
                  <a:schemeClr val="tx1">
                    <a:lumMod val="75000"/>
                    <a:lumOff val="25000"/>
                  </a:schemeClr>
                </a:solidFill>
                <a:latin typeface="Tw Cen MT" panose="020B0602020104020603" pitchFamily="34" charset="0"/>
              </a:rPr>
              <a:t>BCoE’s</a:t>
            </a:r>
            <a:r>
              <a:rPr lang="en-US" sz="2800" dirty="0">
                <a:solidFill>
                  <a:schemeClr val="tx1">
                    <a:lumMod val="75000"/>
                    <a:lumOff val="25000"/>
                  </a:schemeClr>
                </a:solidFill>
                <a:latin typeface="Tw Cen MT" panose="020B0602020104020603" pitchFamily="34" charset="0"/>
              </a:rPr>
              <a:t> college &amp; university community </a:t>
            </a:r>
          </a:p>
          <a:p>
            <a:pPr marL="1200150" lvl="2" indent="-285750" algn="just">
              <a:buFont typeface="Arial" panose="020B0604020202020204" pitchFamily="34" charset="0"/>
              <a:buChar char="•"/>
            </a:pPr>
            <a:r>
              <a:rPr lang="en-US" sz="2800" dirty="0">
                <a:solidFill>
                  <a:schemeClr val="tx1">
                    <a:lumMod val="75000"/>
                    <a:lumOff val="25000"/>
                  </a:schemeClr>
                </a:solidFill>
                <a:latin typeface="Tw Cen MT" panose="020B0602020104020603" pitchFamily="34" charset="0"/>
              </a:rPr>
              <a:t>Prospective students exploring academic programs and admissions requirements </a:t>
            </a:r>
          </a:p>
          <a:p>
            <a:pPr marL="1200150" lvl="2" indent="-285750" algn="just">
              <a:buFont typeface="Arial" panose="020B0604020202020204" pitchFamily="34" charset="0"/>
              <a:buChar char="•"/>
            </a:pPr>
            <a:r>
              <a:rPr lang="en-US" sz="2800" dirty="0">
                <a:solidFill>
                  <a:schemeClr val="tx1">
                    <a:lumMod val="75000"/>
                    <a:lumOff val="25000"/>
                  </a:schemeClr>
                </a:solidFill>
                <a:latin typeface="Tw Cen MT" panose="020B0602020104020603" pitchFamily="34" charset="0"/>
              </a:rPr>
              <a:t>Current students seeking campus resources and event information</a:t>
            </a:r>
          </a:p>
          <a:p>
            <a:pPr marL="1200150" lvl="2" indent="-285750" algn="just">
              <a:buFont typeface="Arial" panose="020B0604020202020204" pitchFamily="34" charset="0"/>
              <a:buChar char="•"/>
            </a:pPr>
            <a:r>
              <a:rPr lang="en-US" sz="2800" dirty="0">
                <a:solidFill>
                  <a:schemeClr val="tx1">
                    <a:lumMod val="75000"/>
                    <a:lumOff val="25000"/>
                  </a:schemeClr>
                </a:solidFill>
                <a:latin typeface="Tw Cen MT" panose="020B0602020104020603" pitchFamily="34" charset="0"/>
              </a:rPr>
              <a:t>BarkPlug serves as a virtual assistant, capable of delivering personalized guidance and support</a:t>
            </a:r>
          </a:p>
        </p:txBody>
      </p:sp>
      <p:sp>
        <p:nvSpPr>
          <p:cNvPr id="6" name="Slide Number Placeholder 5">
            <a:extLst>
              <a:ext uri="{FF2B5EF4-FFF2-40B4-BE49-F238E27FC236}">
                <a16:creationId xmlns:a16="http://schemas.microsoft.com/office/drawing/2014/main" id="{1E10C2D4-AA60-97C2-1DC7-792834793921}"/>
              </a:ext>
            </a:extLst>
          </p:cNvPr>
          <p:cNvSpPr>
            <a:spLocks noGrp="1"/>
          </p:cNvSpPr>
          <p:nvPr>
            <p:ph type="sldNum" sz="quarter" idx="4294967295"/>
          </p:nvPr>
        </p:nvSpPr>
        <p:spPr>
          <a:xfrm>
            <a:off x="8610600" y="6356350"/>
            <a:ext cx="2743200" cy="365125"/>
          </a:xfrm>
          <a:prstGeom prst="rect">
            <a:avLst/>
          </a:prstGeom>
        </p:spPr>
        <p:txBody>
          <a:bodyPr/>
          <a:lstStyle/>
          <a:p>
            <a:fld id="{B7608497-A042-48BA-90A6-1060676E74F4}" type="slidenum">
              <a:rPr lang="en-US" smtClean="0"/>
              <a:t>5</a:t>
            </a:fld>
            <a:endParaRPr lang="en-US"/>
          </a:p>
        </p:txBody>
      </p:sp>
    </p:spTree>
    <p:extLst>
      <p:ext uri="{BB962C8B-B14F-4D97-AF65-F5344CB8AC3E}">
        <p14:creationId xmlns:p14="http://schemas.microsoft.com/office/powerpoint/2010/main" val="3752543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DB854-44EE-5ECF-FA4F-C3D030D8033B}"/>
            </a:ext>
          </a:extLst>
        </p:cNvPr>
        <p:cNvGrpSpPr/>
        <p:nvPr/>
      </p:nvGrpSpPr>
      <p:grpSpPr>
        <a:xfrm>
          <a:off x="0" y="0"/>
          <a:ext cx="0" cy="0"/>
          <a:chOff x="0" y="0"/>
          <a:chExt cx="0" cy="0"/>
        </a:xfrm>
      </p:grpSpPr>
      <p:grpSp>
        <p:nvGrpSpPr>
          <p:cNvPr id="36" name="Group 35">
            <a:extLst>
              <a:ext uri="{FF2B5EF4-FFF2-40B4-BE49-F238E27FC236}">
                <a16:creationId xmlns:a16="http://schemas.microsoft.com/office/drawing/2014/main" id="{C903676E-64D6-7061-9912-85F9FB77CFD3}"/>
              </a:ext>
            </a:extLst>
          </p:cNvPr>
          <p:cNvGrpSpPr/>
          <p:nvPr/>
        </p:nvGrpSpPr>
        <p:grpSpPr>
          <a:xfrm>
            <a:off x="-1138468" y="1265276"/>
            <a:ext cx="6446856" cy="900408"/>
            <a:chOff x="2250102" y="238883"/>
            <a:chExt cx="6446856" cy="900408"/>
          </a:xfrm>
        </p:grpSpPr>
        <p:sp>
          <p:nvSpPr>
            <p:cNvPr id="34" name="TextBox 33">
              <a:extLst>
                <a:ext uri="{FF2B5EF4-FFF2-40B4-BE49-F238E27FC236}">
                  <a16:creationId xmlns:a16="http://schemas.microsoft.com/office/drawing/2014/main" id="{C27B161D-E4DC-534E-D307-C56941B0D930}"/>
                </a:ext>
              </a:extLst>
            </p:cNvPr>
            <p:cNvSpPr txBox="1"/>
            <p:nvPr/>
          </p:nvSpPr>
          <p:spPr>
            <a:xfrm>
              <a:off x="2250102" y="238883"/>
              <a:ext cx="4836697" cy="646331"/>
            </a:xfrm>
            <a:prstGeom prst="rect">
              <a:avLst/>
            </a:prstGeom>
            <a:noFill/>
          </p:spPr>
          <p:txBody>
            <a:bodyPr wrap="square" rtlCol="0">
              <a:spAutoFit/>
            </a:bodyPr>
            <a:lstStyle/>
            <a:p>
              <a:pPr algn="ctr"/>
              <a:r>
                <a:rPr lang="en-US" sz="3600" b="1" dirty="0">
                  <a:solidFill>
                    <a:srgbClr val="FF5969"/>
                  </a:solidFill>
                  <a:latin typeface="Tw Cen MT" panose="020B0602020104020603" pitchFamily="34" charset="0"/>
                </a:rPr>
                <a:t>Prior Work</a:t>
              </a:r>
            </a:p>
          </p:txBody>
        </p:sp>
        <p:sp>
          <p:nvSpPr>
            <p:cNvPr id="35" name="TextBox 34">
              <a:extLst>
                <a:ext uri="{FF2B5EF4-FFF2-40B4-BE49-F238E27FC236}">
                  <a16:creationId xmlns:a16="http://schemas.microsoft.com/office/drawing/2014/main" id="{E733655E-F915-EDE3-8360-78A283CC153E}"/>
                </a:ext>
              </a:extLst>
            </p:cNvPr>
            <p:cNvSpPr txBox="1"/>
            <p:nvPr/>
          </p:nvSpPr>
          <p:spPr>
            <a:xfrm>
              <a:off x="3200263" y="800737"/>
              <a:ext cx="5496695" cy="338554"/>
            </a:xfrm>
            <a:prstGeom prst="rect">
              <a:avLst/>
            </a:prstGeom>
            <a:noFill/>
          </p:spPr>
          <p:txBody>
            <a:bodyPr wrap="square" rtlCol="0">
              <a:spAutoFit/>
            </a:bodyPr>
            <a:lstStyle/>
            <a:p>
              <a:pPr algn="ctr"/>
              <a:endParaRPr lang="en-US" sz="1600" b="1">
                <a:solidFill>
                  <a:schemeClr val="tx1">
                    <a:lumMod val="75000"/>
                    <a:lumOff val="25000"/>
                  </a:schemeClr>
                </a:solidFill>
                <a:latin typeface="Tw Cen MT" panose="020B0602020104020603" pitchFamily="34" charset="0"/>
              </a:endParaRPr>
            </a:p>
          </p:txBody>
        </p:sp>
      </p:grpSp>
      <p:sp>
        <p:nvSpPr>
          <p:cNvPr id="2" name="TextBox 1">
            <a:extLst>
              <a:ext uri="{FF2B5EF4-FFF2-40B4-BE49-F238E27FC236}">
                <a16:creationId xmlns:a16="http://schemas.microsoft.com/office/drawing/2014/main" id="{514DEE76-85E4-C9ED-435C-2523383C6C5B}"/>
              </a:ext>
            </a:extLst>
          </p:cNvPr>
          <p:cNvSpPr txBox="1"/>
          <p:nvPr/>
        </p:nvSpPr>
        <p:spPr>
          <a:xfrm>
            <a:off x="3096027" y="1182231"/>
            <a:ext cx="9095973" cy="1384995"/>
          </a:xfrm>
          <a:prstGeom prst="rect">
            <a:avLst/>
          </a:prstGeom>
          <a:noFill/>
        </p:spPr>
        <p:txBody>
          <a:bodyPr wrap="square">
            <a:spAutoFit/>
          </a:bodyPr>
          <a:lstStyle/>
          <a:p>
            <a:pPr marL="285750" indent="-285750">
              <a:buFont typeface="Arial" panose="020B0604020202020204" pitchFamily="34" charset="0"/>
              <a:buChar char="•"/>
            </a:pPr>
            <a:r>
              <a:rPr lang="en-US" sz="2800" dirty="0">
                <a:solidFill>
                  <a:schemeClr val="tx1">
                    <a:lumMod val="75000"/>
                    <a:lumOff val="25000"/>
                  </a:schemeClr>
                </a:solidFill>
                <a:latin typeface="Tw Cen MT" panose="020B0602020104020603" pitchFamily="34" charset="0"/>
              </a:rPr>
              <a:t>BarkPlug 1.0’s unique features (at that time) </a:t>
            </a:r>
          </a:p>
          <a:p>
            <a:pPr marL="1200150" lvl="2" indent="-285750">
              <a:buFont typeface="Arial" panose="020B0604020202020204" pitchFamily="34" charset="0"/>
              <a:buChar char="•"/>
            </a:pPr>
            <a:r>
              <a:rPr lang="en-US" sz="2800" dirty="0">
                <a:solidFill>
                  <a:schemeClr val="tx1">
                    <a:lumMod val="75000"/>
                    <a:lumOff val="25000"/>
                  </a:schemeClr>
                </a:solidFill>
                <a:latin typeface="Tw Cen MT" panose="020B0602020104020603" pitchFamily="34" charset="0"/>
              </a:rPr>
              <a:t>Sentiment Analysis and Large Prompt Creation</a:t>
            </a:r>
          </a:p>
          <a:p>
            <a:pPr marL="1200150" lvl="2" indent="-285750">
              <a:buFont typeface="Arial" panose="020B0604020202020204" pitchFamily="34" charset="0"/>
              <a:buChar char="•"/>
            </a:pPr>
            <a:r>
              <a:rPr lang="en-US" sz="2800" dirty="0">
                <a:solidFill>
                  <a:schemeClr val="tx1">
                    <a:lumMod val="75000"/>
                    <a:lumOff val="25000"/>
                  </a:schemeClr>
                </a:solidFill>
                <a:latin typeface="Tw Cen MT" panose="020B0602020104020603" pitchFamily="34" charset="0"/>
              </a:rPr>
              <a:t>Retrieval Augmented Generation (RAG)  </a:t>
            </a:r>
          </a:p>
        </p:txBody>
      </p:sp>
      <p:pic>
        <p:nvPicPr>
          <p:cNvPr id="7" name="Picture 6">
            <a:extLst>
              <a:ext uri="{FF2B5EF4-FFF2-40B4-BE49-F238E27FC236}">
                <a16:creationId xmlns:a16="http://schemas.microsoft.com/office/drawing/2014/main" id="{3E7E81FB-849A-271D-6B5F-37BC6710BEF5}"/>
              </a:ext>
            </a:extLst>
          </p:cNvPr>
          <p:cNvPicPr>
            <a:picLocks noChangeAspect="1"/>
          </p:cNvPicPr>
          <p:nvPr/>
        </p:nvPicPr>
        <p:blipFill>
          <a:blip r:embed="rId2"/>
          <a:stretch>
            <a:fillRect/>
          </a:stretch>
        </p:blipFill>
        <p:spPr>
          <a:xfrm>
            <a:off x="0" y="2582709"/>
            <a:ext cx="6423700" cy="3991135"/>
          </a:xfrm>
          <a:prstGeom prst="rect">
            <a:avLst/>
          </a:prstGeom>
        </p:spPr>
      </p:pic>
      <p:pic>
        <p:nvPicPr>
          <p:cNvPr id="10" name="Picture 9">
            <a:extLst>
              <a:ext uri="{FF2B5EF4-FFF2-40B4-BE49-F238E27FC236}">
                <a16:creationId xmlns:a16="http://schemas.microsoft.com/office/drawing/2014/main" id="{317C747A-D492-DBD0-9033-EB3A8307BFC7}"/>
              </a:ext>
            </a:extLst>
          </p:cNvPr>
          <p:cNvPicPr>
            <a:picLocks noChangeAspect="1"/>
          </p:cNvPicPr>
          <p:nvPr/>
        </p:nvPicPr>
        <p:blipFill>
          <a:blip r:embed="rId3"/>
          <a:stretch>
            <a:fillRect/>
          </a:stretch>
        </p:blipFill>
        <p:spPr>
          <a:xfrm>
            <a:off x="6423700" y="2584762"/>
            <a:ext cx="5743102" cy="3627504"/>
          </a:xfrm>
          <a:prstGeom prst="rect">
            <a:avLst/>
          </a:prstGeom>
        </p:spPr>
      </p:pic>
      <p:sp>
        <p:nvSpPr>
          <p:cNvPr id="6" name="Slide Number Placeholder 5">
            <a:extLst>
              <a:ext uri="{FF2B5EF4-FFF2-40B4-BE49-F238E27FC236}">
                <a16:creationId xmlns:a16="http://schemas.microsoft.com/office/drawing/2014/main" id="{6673BFB4-92C9-CE04-213C-303B8BCCAC0A}"/>
              </a:ext>
            </a:extLst>
          </p:cNvPr>
          <p:cNvSpPr>
            <a:spLocks noGrp="1"/>
          </p:cNvSpPr>
          <p:nvPr>
            <p:ph type="sldNum" sz="quarter" idx="4294967295"/>
          </p:nvPr>
        </p:nvSpPr>
        <p:spPr>
          <a:xfrm>
            <a:off x="8610600" y="6356350"/>
            <a:ext cx="2743200" cy="365125"/>
          </a:xfrm>
          <a:prstGeom prst="rect">
            <a:avLst/>
          </a:prstGeom>
        </p:spPr>
        <p:txBody>
          <a:bodyPr/>
          <a:lstStyle/>
          <a:p>
            <a:fld id="{B7608497-A042-48BA-90A6-1060676E74F4}" type="slidenum">
              <a:rPr lang="en-US" smtClean="0"/>
              <a:t>6</a:t>
            </a:fld>
            <a:endParaRPr lang="en-US"/>
          </a:p>
        </p:txBody>
      </p:sp>
    </p:spTree>
    <p:extLst>
      <p:ext uri="{BB962C8B-B14F-4D97-AF65-F5344CB8AC3E}">
        <p14:creationId xmlns:p14="http://schemas.microsoft.com/office/powerpoint/2010/main" val="4167278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BC875-A548-4D97-5FA3-CFAAB14DB8E6}"/>
            </a:ext>
          </a:extLst>
        </p:cNvPr>
        <p:cNvGrpSpPr/>
        <p:nvPr/>
      </p:nvGrpSpPr>
      <p:grpSpPr>
        <a:xfrm>
          <a:off x="0" y="0"/>
          <a:ext cx="0" cy="0"/>
          <a:chOff x="0" y="0"/>
          <a:chExt cx="0" cy="0"/>
        </a:xfrm>
      </p:grpSpPr>
      <p:pic>
        <p:nvPicPr>
          <p:cNvPr id="3" name="Image1" descr="A diagram of a business process&#10;&#10;Description automatically generated">
            <a:extLst>
              <a:ext uri="{FF2B5EF4-FFF2-40B4-BE49-F238E27FC236}">
                <a16:creationId xmlns:a16="http://schemas.microsoft.com/office/drawing/2014/main" id="{5EAAB576-4CC6-3696-1935-D800DF52CD38}"/>
              </a:ext>
            </a:extLst>
          </p:cNvPr>
          <p:cNvPicPr>
            <a:picLocks noChangeAspect="1"/>
          </p:cNvPicPr>
          <p:nvPr/>
        </p:nvPicPr>
        <p:blipFill>
          <a:blip r:embed="rId2"/>
          <a:stretch>
            <a:fillRect/>
          </a:stretch>
        </p:blipFill>
        <p:spPr bwMode="auto">
          <a:xfrm>
            <a:off x="4563548" y="1169281"/>
            <a:ext cx="7564444" cy="4707021"/>
          </a:xfrm>
          <a:prstGeom prst="rect">
            <a:avLst/>
          </a:prstGeom>
        </p:spPr>
      </p:pic>
      <p:sp>
        <p:nvSpPr>
          <p:cNvPr id="2" name="TextBox 1">
            <a:extLst>
              <a:ext uri="{FF2B5EF4-FFF2-40B4-BE49-F238E27FC236}">
                <a16:creationId xmlns:a16="http://schemas.microsoft.com/office/drawing/2014/main" id="{5840C333-786D-C805-4FCB-AE5B962D7007}"/>
              </a:ext>
            </a:extLst>
          </p:cNvPr>
          <p:cNvSpPr txBox="1"/>
          <p:nvPr/>
        </p:nvSpPr>
        <p:spPr>
          <a:xfrm>
            <a:off x="33388" y="1916871"/>
            <a:ext cx="4836697" cy="2677656"/>
          </a:xfrm>
          <a:prstGeom prst="rect">
            <a:avLst/>
          </a:prstGeom>
          <a:noFill/>
        </p:spPr>
        <p:txBody>
          <a:bodyPr wrap="square">
            <a:spAutoFit/>
          </a:bodyPr>
          <a:lstStyle/>
          <a:p>
            <a:pPr marL="285750" indent="-285750">
              <a:buFont typeface="Arial" panose="020B0604020202020204" pitchFamily="34" charset="0"/>
              <a:buChar char="•"/>
            </a:pPr>
            <a:r>
              <a:rPr lang="en-US" sz="2800" dirty="0" err="1">
                <a:solidFill>
                  <a:schemeClr val="tx1">
                    <a:lumMod val="75000"/>
                    <a:lumOff val="25000"/>
                  </a:schemeClr>
                </a:solidFill>
                <a:latin typeface="Tw Cen MT" panose="020B0602020104020603" pitchFamily="34" charset="0"/>
              </a:rPr>
              <a:t>BarkPlug</a:t>
            </a:r>
            <a:r>
              <a:rPr lang="en-US" sz="2800" dirty="0">
                <a:solidFill>
                  <a:schemeClr val="tx1">
                    <a:lumMod val="75000"/>
                    <a:lumOff val="25000"/>
                  </a:schemeClr>
                </a:solidFill>
                <a:latin typeface="Tw Cen MT" panose="020B0602020104020603" pitchFamily="34" charset="0"/>
              </a:rPr>
              <a:t> 2.0</a:t>
            </a:r>
          </a:p>
          <a:p>
            <a:pPr marL="285750" indent="-285750">
              <a:buFont typeface="Arial" panose="020B0604020202020204" pitchFamily="34" charset="0"/>
              <a:buChar char="•"/>
            </a:pPr>
            <a:r>
              <a:rPr lang="en-US" sz="2800" dirty="0">
                <a:solidFill>
                  <a:schemeClr val="tx1">
                    <a:lumMod val="75000"/>
                    <a:lumOff val="25000"/>
                  </a:schemeClr>
                </a:solidFill>
                <a:latin typeface="Tw Cen MT" panose="020B0602020104020603" pitchFamily="34" charset="0"/>
              </a:rPr>
              <a:t>Ability to assist with disciplinary specific courses</a:t>
            </a:r>
          </a:p>
          <a:p>
            <a:pPr marL="285750" indent="-285750">
              <a:buFont typeface="Arial" panose="020B0604020202020204" pitchFamily="34" charset="0"/>
              <a:buChar char="•"/>
            </a:pPr>
            <a:r>
              <a:rPr lang="en-US" sz="2800" dirty="0">
                <a:solidFill>
                  <a:schemeClr val="tx1">
                    <a:lumMod val="75000"/>
                    <a:lumOff val="25000"/>
                  </a:schemeClr>
                </a:solidFill>
                <a:latin typeface="Tw Cen MT" panose="020B0602020104020603" pitchFamily="34" charset="0"/>
              </a:rPr>
              <a:t>PTE Reservoir Rock Properties</a:t>
            </a:r>
          </a:p>
          <a:p>
            <a:pPr marL="285750" indent="-285750">
              <a:buFont typeface="Arial" panose="020B0604020202020204" pitchFamily="34" charset="0"/>
              <a:buChar char="•"/>
            </a:pPr>
            <a:r>
              <a:rPr lang="en-US" sz="2800" dirty="0">
                <a:solidFill>
                  <a:schemeClr val="tx1">
                    <a:lumMod val="75000"/>
                    <a:lumOff val="25000"/>
                  </a:schemeClr>
                </a:solidFill>
                <a:latin typeface="Tw Cen MT" panose="020B0602020104020603" pitchFamily="34" charset="0"/>
              </a:rPr>
              <a:t>CSE Introduction to Computer Science and Engineering</a:t>
            </a:r>
          </a:p>
        </p:txBody>
      </p:sp>
      <p:sp>
        <p:nvSpPr>
          <p:cNvPr id="6" name="Slide Number Placeholder 5">
            <a:extLst>
              <a:ext uri="{FF2B5EF4-FFF2-40B4-BE49-F238E27FC236}">
                <a16:creationId xmlns:a16="http://schemas.microsoft.com/office/drawing/2014/main" id="{B890C1CA-91F6-886F-A73E-D011B24D8CED}"/>
              </a:ext>
            </a:extLst>
          </p:cNvPr>
          <p:cNvSpPr>
            <a:spLocks noGrp="1"/>
          </p:cNvSpPr>
          <p:nvPr>
            <p:ph type="sldNum" sz="quarter" idx="4294967295"/>
          </p:nvPr>
        </p:nvSpPr>
        <p:spPr>
          <a:xfrm>
            <a:off x="8610600" y="6356350"/>
            <a:ext cx="2743200" cy="365125"/>
          </a:xfrm>
          <a:prstGeom prst="rect">
            <a:avLst/>
          </a:prstGeom>
        </p:spPr>
        <p:txBody>
          <a:bodyPr/>
          <a:lstStyle/>
          <a:p>
            <a:fld id="{B7608497-A042-48BA-90A6-1060676E74F4}" type="slidenum">
              <a:rPr lang="en-US" smtClean="0"/>
              <a:t>7</a:t>
            </a:fld>
            <a:endParaRPr lang="en-US"/>
          </a:p>
        </p:txBody>
      </p:sp>
      <p:grpSp>
        <p:nvGrpSpPr>
          <p:cNvPr id="4" name="Group 3">
            <a:extLst>
              <a:ext uri="{FF2B5EF4-FFF2-40B4-BE49-F238E27FC236}">
                <a16:creationId xmlns:a16="http://schemas.microsoft.com/office/drawing/2014/main" id="{6C45C9BE-DCFB-F423-F408-EA4F02F917D3}"/>
              </a:ext>
            </a:extLst>
          </p:cNvPr>
          <p:cNvGrpSpPr/>
          <p:nvPr/>
        </p:nvGrpSpPr>
        <p:grpSpPr>
          <a:xfrm>
            <a:off x="-86908" y="1265276"/>
            <a:ext cx="6446856" cy="900408"/>
            <a:chOff x="2250102" y="238883"/>
            <a:chExt cx="6446856" cy="900408"/>
          </a:xfrm>
        </p:grpSpPr>
        <p:sp>
          <p:nvSpPr>
            <p:cNvPr id="5" name="TextBox 4">
              <a:extLst>
                <a:ext uri="{FF2B5EF4-FFF2-40B4-BE49-F238E27FC236}">
                  <a16:creationId xmlns:a16="http://schemas.microsoft.com/office/drawing/2014/main" id="{884D619B-8381-2F43-E4FF-35044E49EFCB}"/>
                </a:ext>
              </a:extLst>
            </p:cNvPr>
            <p:cNvSpPr txBox="1"/>
            <p:nvPr/>
          </p:nvSpPr>
          <p:spPr>
            <a:xfrm>
              <a:off x="2250102" y="238883"/>
              <a:ext cx="4836697" cy="646331"/>
            </a:xfrm>
            <a:prstGeom prst="rect">
              <a:avLst/>
            </a:prstGeom>
            <a:noFill/>
          </p:spPr>
          <p:txBody>
            <a:bodyPr wrap="square" rtlCol="0">
              <a:spAutoFit/>
            </a:bodyPr>
            <a:lstStyle/>
            <a:p>
              <a:pPr algn="ctr"/>
              <a:r>
                <a:rPr lang="en-US" sz="3600" b="1" dirty="0">
                  <a:solidFill>
                    <a:srgbClr val="FF5969"/>
                  </a:solidFill>
                  <a:latin typeface="Tw Cen MT" panose="020B0602020104020603" pitchFamily="34" charset="0"/>
                </a:rPr>
                <a:t>TA Chatbot Architecture</a:t>
              </a:r>
            </a:p>
          </p:txBody>
        </p:sp>
        <p:sp>
          <p:nvSpPr>
            <p:cNvPr id="7" name="TextBox 6">
              <a:extLst>
                <a:ext uri="{FF2B5EF4-FFF2-40B4-BE49-F238E27FC236}">
                  <a16:creationId xmlns:a16="http://schemas.microsoft.com/office/drawing/2014/main" id="{3147F6E9-8E37-1B41-6207-18CACC4F8579}"/>
                </a:ext>
              </a:extLst>
            </p:cNvPr>
            <p:cNvSpPr txBox="1"/>
            <p:nvPr/>
          </p:nvSpPr>
          <p:spPr>
            <a:xfrm>
              <a:off x="3200263" y="800737"/>
              <a:ext cx="5496695" cy="338554"/>
            </a:xfrm>
            <a:prstGeom prst="rect">
              <a:avLst/>
            </a:prstGeom>
            <a:noFill/>
          </p:spPr>
          <p:txBody>
            <a:bodyPr wrap="square" rtlCol="0">
              <a:spAutoFit/>
            </a:bodyPr>
            <a:lstStyle/>
            <a:p>
              <a:pPr algn="ctr"/>
              <a:endParaRPr lang="en-US" sz="1600" b="1">
                <a:solidFill>
                  <a:schemeClr val="tx1">
                    <a:lumMod val="75000"/>
                    <a:lumOff val="25000"/>
                  </a:schemeClr>
                </a:solidFill>
                <a:latin typeface="Tw Cen MT" panose="020B0602020104020603" pitchFamily="34" charset="0"/>
              </a:endParaRPr>
            </a:p>
          </p:txBody>
        </p:sp>
      </p:grpSp>
      <p:sp>
        <p:nvSpPr>
          <p:cNvPr id="8" name="TextBox 3">
            <a:extLst>
              <a:ext uri="{FF2B5EF4-FFF2-40B4-BE49-F238E27FC236}">
                <a16:creationId xmlns:a16="http://schemas.microsoft.com/office/drawing/2014/main" id="{4C26CB73-3F8A-9F59-1A81-310D97A1D9D7}"/>
              </a:ext>
            </a:extLst>
          </p:cNvPr>
          <p:cNvSpPr txBox="1"/>
          <p:nvPr/>
        </p:nvSpPr>
        <p:spPr>
          <a:xfrm>
            <a:off x="5257800" y="5931616"/>
            <a:ext cx="6096000" cy="3785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ct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TA Chatbot Architecture (BarkPlug 2.0)</a:t>
            </a:r>
          </a:p>
        </p:txBody>
      </p:sp>
    </p:spTree>
    <p:extLst>
      <p:ext uri="{BB962C8B-B14F-4D97-AF65-F5344CB8AC3E}">
        <p14:creationId xmlns:p14="http://schemas.microsoft.com/office/powerpoint/2010/main" val="2796677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80FD0-6C41-1C52-DDA3-3DB9E83C003D}"/>
            </a:ext>
          </a:extLst>
        </p:cNvPr>
        <p:cNvGrpSpPr/>
        <p:nvPr/>
      </p:nvGrpSpPr>
      <p:grpSpPr>
        <a:xfrm>
          <a:off x="0" y="0"/>
          <a:ext cx="0" cy="0"/>
          <a:chOff x="0" y="0"/>
          <a:chExt cx="0" cy="0"/>
        </a:xfrm>
      </p:grpSpPr>
      <p:grpSp>
        <p:nvGrpSpPr>
          <p:cNvPr id="36" name="Group 35">
            <a:extLst>
              <a:ext uri="{FF2B5EF4-FFF2-40B4-BE49-F238E27FC236}">
                <a16:creationId xmlns:a16="http://schemas.microsoft.com/office/drawing/2014/main" id="{60380813-2FCC-5B54-04B2-7E4DC9F5969F}"/>
              </a:ext>
            </a:extLst>
          </p:cNvPr>
          <p:cNvGrpSpPr/>
          <p:nvPr/>
        </p:nvGrpSpPr>
        <p:grpSpPr>
          <a:xfrm>
            <a:off x="0" y="1256153"/>
            <a:ext cx="12191999" cy="900408"/>
            <a:chOff x="3200263" y="238883"/>
            <a:chExt cx="5496695" cy="900408"/>
          </a:xfrm>
        </p:grpSpPr>
        <p:sp>
          <p:nvSpPr>
            <p:cNvPr id="34" name="TextBox 33">
              <a:extLst>
                <a:ext uri="{FF2B5EF4-FFF2-40B4-BE49-F238E27FC236}">
                  <a16:creationId xmlns:a16="http://schemas.microsoft.com/office/drawing/2014/main" id="{15101C95-0FAC-D056-0843-B33F905590D2}"/>
                </a:ext>
              </a:extLst>
            </p:cNvPr>
            <p:cNvSpPr txBox="1"/>
            <p:nvPr/>
          </p:nvSpPr>
          <p:spPr>
            <a:xfrm>
              <a:off x="3530262" y="238883"/>
              <a:ext cx="4836697" cy="646331"/>
            </a:xfrm>
            <a:prstGeom prst="rect">
              <a:avLst/>
            </a:prstGeom>
            <a:noFill/>
          </p:spPr>
          <p:txBody>
            <a:bodyPr wrap="square" rtlCol="0">
              <a:spAutoFit/>
            </a:bodyPr>
            <a:lstStyle/>
            <a:p>
              <a:pPr algn="ctr"/>
              <a:r>
                <a:rPr lang="en-US" sz="3600" b="1" dirty="0">
                  <a:solidFill>
                    <a:srgbClr val="FF5969"/>
                  </a:solidFill>
                  <a:latin typeface="Tw Cen MT" panose="020B0602020104020603" pitchFamily="34" charset="0"/>
                </a:rPr>
                <a:t>Query Router</a:t>
              </a:r>
            </a:p>
          </p:txBody>
        </p:sp>
        <p:sp>
          <p:nvSpPr>
            <p:cNvPr id="35" name="TextBox 34">
              <a:extLst>
                <a:ext uri="{FF2B5EF4-FFF2-40B4-BE49-F238E27FC236}">
                  <a16:creationId xmlns:a16="http://schemas.microsoft.com/office/drawing/2014/main" id="{55D9E546-E894-36C5-E153-05B840E06DC0}"/>
                </a:ext>
              </a:extLst>
            </p:cNvPr>
            <p:cNvSpPr txBox="1"/>
            <p:nvPr/>
          </p:nvSpPr>
          <p:spPr>
            <a:xfrm>
              <a:off x="3200263" y="800737"/>
              <a:ext cx="5496695" cy="338554"/>
            </a:xfrm>
            <a:prstGeom prst="rect">
              <a:avLst/>
            </a:prstGeom>
            <a:noFill/>
          </p:spPr>
          <p:txBody>
            <a:bodyPr wrap="square" rtlCol="0">
              <a:spAutoFit/>
            </a:bodyPr>
            <a:lstStyle/>
            <a:p>
              <a:pPr algn="ctr"/>
              <a:endParaRPr lang="en-US" sz="1600" b="1">
                <a:solidFill>
                  <a:schemeClr val="tx1">
                    <a:lumMod val="75000"/>
                    <a:lumOff val="25000"/>
                  </a:schemeClr>
                </a:solidFill>
                <a:latin typeface="Tw Cen MT" panose="020B0602020104020603" pitchFamily="34" charset="0"/>
              </a:endParaRPr>
            </a:p>
          </p:txBody>
        </p:sp>
      </p:grpSp>
      <p:sp>
        <p:nvSpPr>
          <p:cNvPr id="5" name="Rectangle 4">
            <a:extLst>
              <a:ext uri="{FF2B5EF4-FFF2-40B4-BE49-F238E27FC236}">
                <a16:creationId xmlns:a16="http://schemas.microsoft.com/office/drawing/2014/main" id="{C1193B3A-E74C-D020-505E-D5FC5F1FCD1D}"/>
              </a:ext>
            </a:extLst>
          </p:cNvPr>
          <p:cNvSpPr>
            <a:spLocks noChangeArrowheads="1"/>
          </p:cNvSpPr>
          <p:nvPr/>
        </p:nvSpPr>
        <p:spPr bwMode="auto">
          <a:xfrm>
            <a:off x="731958" y="2005319"/>
            <a:ext cx="10631367" cy="3773689"/>
          </a:xfrm>
          <a:prstGeom prst="rect">
            <a:avLst/>
          </a:prstGeom>
          <a:solidFill>
            <a:srgbClr val="FFFFFF"/>
          </a:solidFill>
          <a:ln w="9525">
            <a:solidFill>
              <a:schemeClr val="bg2">
                <a:lumMod val="75000"/>
                <a:lumOff val="0"/>
              </a:schemeClr>
            </a:solidFill>
            <a:miter lim="800000"/>
            <a:headEnd/>
            <a:tailEnd/>
          </a:ln>
        </p:spPr>
        <p:txBody>
          <a:bodyPr rot="0" vert="horz" wrap="square" lIns="91440" tIns="45720" rIns="91440" bIns="45720" anchor="t" anchorCtr="0" upright="1">
            <a:noAutofit/>
          </a:bodyPr>
          <a:lstStyle/>
          <a:p>
            <a:pPr marL="0" marR="0">
              <a:lnSpc>
                <a:spcPct val="107000"/>
              </a:lnSpc>
              <a:spcAft>
                <a:spcPts val="800"/>
              </a:spcAft>
              <a:buNone/>
            </a:pPr>
            <a:r>
              <a:rPr lang="en-US" sz="1600" kern="100" dirty="0">
                <a:solidFill>
                  <a:srgbClr val="000000"/>
                </a:solidFill>
                <a:effectLst/>
                <a:latin typeface="Type Machine"/>
                <a:ea typeface="Aptos" panose="020B0004020202020204" pitchFamily="34" charset="0"/>
                <a:cs typeface="Times New Roman" panose="02020603050405020304" pitchFamily="18" charset="0"/>
              </a:rPr>
              <a:t>  </a:t>
            </a:r>
            <a:r>
              <a:rPr lang="en-US" sz="1600" kern="100" dirty="0">
                <a:solidFill>
                  <a:srgbClr val="4EA72E"/>
                </a:solidFill>
                <a:effectLst/>
                <a:latin typeface="Type Machine"/>
                <a:ea typeface="Aptos" panose="020B0004020202020204" pitchFamily="34" charset="0"/>
                <a:cs typeface="Times New Roman" panose="02020603050405020304" pitchFamily="18" charset="0"/>
              </a:rPr>
              <a:t>prompt</a:t>
            </a:r>
            <a:r>
              <a:rPr lang="en-US" sz="1600" kern="100" dirty="0">
                <a:solidFill>
                  <a:srgbClr val="000000"/>
                </a:solidFill>
                <a:effectLst/>
                <a:latin typeface="Type Machine"/>
                <a:ea typeface="Aptos" panose="020B0004020202020204" pitchFamily="34" charset="0"/>
                <a:cs typeface="Times New Roman" panose="02020603050405020304" pitchFamily="18" charset="0"/>
              </a:rPr>
              <a:t> = </a:t>
            </a:r>
            <a:r>
              <a:rPr lang="en-US" sz="1600" kern="100" dirty="0">
                <a:solidFill>
                  <a:srgbClr val="BF4E14"/>
                </a:solidFill>
                <a:effectLst/>
                <a:latin typeface="Type Machine"/>
                <a:ea typeface="Aptos" panose="020B0004020202020204" pitchFamily="34" charset="0"/>
                <a:cs typeface="Times New Roman" panose="02020603050405020304" pitchFamily="18" charset="0"/>
              </a:rPr>
              <a:t>f"""</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600" kern="100" dirty="0">
                <a:solidFill>
                  <a:srgbClr val="BF4E14"/>
                </a:solidFill>
                <a:effectLst/>
                <a:latin typeface="Type Machine"/>
                <a:ea typeface="Aptos" panose="020B0004020202020204" pitchFamily="34" charset="0"/>
                <a:cs typeface="Times New Roman" panose="02020603050405020304" pitchFamily="18" charset="0"/>
              </a:rPr>
              <a:t>    Instruction: You are an AI assistant trained to classify user queries into two categories: Theoretical or Numerical-Procedural. Follow these guidelines: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600" kern="100" dirty="0">
                <a:solidFill>
                  <a:srgbClr val="BF4E14"/>
                </a:solidFill>
                <a:effectLst/>
                <a:latin typeface="Type Machine"/>
                <a:ea typeface="Aptos" panose="020B0004020202020204" pitchFamily="34" charset="0"/>
                <a:cs typeface="Times New Roman" panose="02020603050405020304" pitchFamily="18" charset="0"/>
              </a:rPr>
              <a:t>    1. Theoretical: The query involves abstract concepts, principles, or qualitative reasoning. It seeks explanations, definitions, or discussions without requiring calculations, numerical results, or step-by-step procedures.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600" kern="100" dirty="0">
                <a:solidFill>
                  <a:srgbClr val="BF4E14"/>
                </a:solidFill>
                <a:effectLst/>
                <a:latin typeface="Type Machine"/>
                <a:ea typeface="Aptos" panose="020B0004020202020204" pitchFamily="34" charset="0"/>
                <a:cs typeface="Times New Roman" panose="02020603050405020304" pitchFamily="18" charset="0"/>
              </a:rPr>
              <a:t>    2. Numerical-Procedural: The query involves numbers, calculations, data analysis, code, or step-by-step instructions. It seeks specific numerical answers, solutions to equations, code implementations, or procedural guidance.</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600" kern="100" dirty="0">
                <a:solidFill>
                  <a:srgbClr val="BF4E14"/>
                </a:solidFill>
                <a:effectLst/>
                <a:latin typeface="Type Machine"/>
                <a:ea typeface="Aptos" panose="020B0004020202020204" pitchFamily="34" charset="0"/>
                <a:cs typeface="Times New Roman" panose="02020603050405020304" pitchFamily="18" charset="0"/>
              </a:rPr>
              <a:t>    Task: Read the user query below and classify it as either Theoretical or Numerical-Procedural. Provide only the classification as your output.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600" kern="100" dirty="0">
                <a:solidFill>
                  <a:srgbClr val="BF4E14"/>
                </a:solidFill>
                <a:effectLst/>
                <a:latin typeface="Type Machine"/>
                <a:ea typeface="Aptos" panose="020B0004020202020204" pitchFamily="34" charset="0"/>
                <a:cs typeface="Times New Roman" panose="02020603050405020304" pitchFamily="18" charset="0"/>
              </a:rPr>
              <a:t>    User Query: {query}</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600" kern="100" dirty="0">
                <a:solidFill>
                  <a:srgbClr val="BF4E14"/>
                </a:solidFill>
                <a:effectLst/>
                <a:latin typeface="Type Machine"/>
                <a:ea typeface="Aptos" panose="020B0004020202020204" pitchFamily="34" charset="0"/>
                <a:cs typeface="Times New Roman" panose="02020603050405020304" pitchFamily="18" charset="0"/>
              </a:rPr>
              <a:t>    Output: </a:t>
            </a:r>
            <a:r>
              <a:rPr lang="en-US" sz="1600" kern="100" dirty="0">
                <a:solidFill>
                  <a:srgbClr val="BF4E14"/>
                </a:solidFill>
                <a:latin typeface="Type Machine"/>
                <a:ea typeface="Aptos" panose="020B0004020202020204" pitchFamily="34" charset="0"/>
                <a:cs typeface="Times New Roman" panose="02020603050405020304" pitchFamily="18" charset="0"/>
              </a:rPr>
              <a:t> """</a:t>
            </a:r>
          </a:p>
          <a:p>
            <a:pPr marL="0" marR="0">
              <a:lnSpc>
                <a:spcPct val="107000"/>
              </a:lnSpc>
              <a:spcAft>
                <a:spcPts val="800"/>
              </a:spcAft>
              <a:buNone/>
            </a:pPr>
            <a:r>
              <a:rPr lang="en-US" sz="800" kern="100" dirty="0">
                <a:solidFill>
                  <a:srgbClr val="BF4E14"/>
                </a:solidFill>
                <a:effectLst/>
                <a:latin typeface="Type Machine"/>
                <a:ea typeface="Aptos" panose="020B0004020202020204" pitchFamily="34"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800" kern="100" dirty="0">
                <a:effectLst/>
                <a:latin typeface="Type Machine"/>
                <a:ea typeface="Aptos" panose="020B0004020202020204" pitchFamily="34"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344FB597-9EF0-5825-F9BD-BC38D348B73D}"/>
              </a:ext>
            </a:extLst>
          </p:cNvPr>
          <p:cNvSpPr txBox="1"/>
          <p:nvPr/>
        </p:nvSpPr>
        <p:spPr>
          <a:xfrm>
            <a:off x="3048000" y="5843743"/>
            <a:ext cx="6096000" cy="378565"/>
          </a:xfrm>
          <a:prstGeom prst="rect">
            <a:avLst/>
          </a:prstGeom>
          <a:noFill/>
        </p:spPr>
        <p:txBody>
          <a:bodyPr wrap="square">
            <a:spAutoFit/>
          </a:bodyPr>
          <a:lstStyle/>
          <a:p>
            <a:pPr marL="0" marR="0" algn="ct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Zero-shot prompt for query classification.</a:t>
            </a:r>
          </a:p>
        </p:txBody>
      </p:sp>
      <p:sp>
        <p:nvSpPr>
          <p:cNvPr id="4" name="Slide Number Placeholder 3">
            <a:extLst>
              <a:ext uri="{FF2B5EF4-FFF2-40B4-BE49-F238E27FC236}">
                <a16:creationId xmlns:a16="http://schemas.microsoft.com/office/drawing/2014/main" id="{95C91B92-B2A1-AAC7-AA33-40C4B2528E19}"/>
              </a:ext>
            </a:extLst>
          </p:cNvPr>
          <p:cNvSpPr>
            <a:spLocks noGrp="1"/>
          </p:cNvSpPr>
          <p:nvPr>
            <p:ph type="sldNum" sz="quarter" idx="4294967295"/>
          </p:nvPr>
        </p:nvSpPr>
        <p:spPr>
          <a:xfrm>
            <a:off x="8610600" y="6356350"/>
            <a:ext cx="2743200" cy="365125"/>
          </a:xfrm>
          <a:prstGeom prst="rect">
            <a:avLst/>
          </a:prstGeom>
        </p:spPr>
        <p:txBody>
          <a:bodyPr/>
          <a:lstStyle/>
          <a:p>
            <a:fld id="{B7608497-A042-48BA-90A6-1060676E74F4}" type="slidenum">
              <a:rPr lang="en-US" smtClean="0"/>
              <a:t>8</a:t>
            </a:fld>
            <a:endParaRPr lang="en-US"/>
          </a:p>
        </p:txBody>
      </p:sp>
    </p:spTree>
    <p:extLst>
      <p:ext uri="{BB962C8B-B14F-4D97-AF65-F5344CB8AC3E}">
        <p14:creationId xmlns:p14="http://schemas.microsoft.com/office/powerpoint/2010/main" val="363947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07F83-3380-BD7D-1794-B4C3CDB804BB}"/>
            </a:ext>
          </a:extLst>
        </p:cNvPr>
        <p:cNvGrpSpPr/>
        <p:nvPr/>
      </p:nvGrpSpPr>
      <p:grpSpPr>
        <a:xfrm>
          <a:off x="0" y="0"/>
          <a:ext cx="0" cy="0"/>
          <a:chOff x="0" y="0"/>
          <a:chExt cx="0" cy="0"/>
        </a:xfrm>
      </p:grpSpPr>
      <p:grpSp>
        <p:nvGrpSpPr>
          <p:cNvPr id="36" name="Group 35">
            <a:extLst>
              <a:ext uri="{FF2B5EF4-FFF2-40B4-BE49-F238E27FC236}">
                <a16:creationId xmlns:a16="http://schemas.microsoft.com/office/drawing/2014/main" id="{408D70F1-F1DE-61B0-EE4C-BF74FD492BB7}"/>
              </a:ext>
            </a:extLst>
          </p:cNvPr>
          <p:cNvGrpSpPr/>
          <p:nvPr/>
        </p:nvGrpSpPr>
        <p:grpSpPr>
          <a:xfrm>
            <a:off x="0" y="1274441"/>
            <a:ext cx="12191999" cy="900408"/>
            <a:chOff x="3200263" y="238883"/>
            <a:chExt cx="5496695" cy="900408"/>
          </a:xfrm>
        </p:grpSpPr>
        <p:sp>
          <p:nvSpPr>
            <p:cNvPr id="34" name="TextBox 33">
              <a:extLst>
                <a:ext uri="{FF2B5EF4-FFF2-40B4-BE49-F238E27FC236}">
                  <a16:creationId xmlns:a16="http://schemas.microsoft.com/office/drawing/2014/main" id="{3A32381E-85A7-3488-9BD3-B6D082257FBA}"/>
                </a:ext>
              </a:extLst>
            </p:cNvPr>
            <p:cNvSpPr txBox="1"/>
            <p:nvPr/>
          </p:nvSpPr>
          <p:spPr>
            <a:xfrm>
              <a:off x="3530262" y="238883"/>
              <a:ext cx="4836697" cy="646331"/>
            </a:xfrm>
            <a:prstGeom prst="rect">
              <a:avLst/>
            </a:prstGeom>
            <a:noFill/>
          </p:spPr>
          <p:txBody>
            <a:bodyPr wrap="square" rtlCol="0">
              <a:spAutoFit/>
            </a:bodyPr>
            <a:lstStyle/>
            <a:p>
              <a:pPr algn="ctr"/>
              <a:r>
                <a:rPr lang="en-US" sz="3600" b="1" dirty="0">
                  <a:solidFill>
                    <a:srgbClr val="FF5969"/>
                  </a:solidFill>
                  <a:latin typeface="Tw Cen MT" panose="020B0602020104020603" pitchFamily="34" charset="0"/>
                </a:rPr>
                <a:t>Theoretical Path: RAG Workflow</a:t>
              </a:r>
            </a:p>
          </p:txBody>
        </p:sp>
        <p:sp>
          <p:nvSpPr>
            <p:cNvPr id="35" name="TextBox 34">
              <a:extLst>
                <a:ext uri="{FF2B5EF4-FFF2-40B4-BE49-F238E27FC236}">
                  <a16:creationId xmlns:a16="http://schemas.microsoft.com/office/drawing/2014/main" id="{9E440855-28FD-BF9E-662D-9B063033A613}"/>
                </a:ext>
              </a:extLst>
            </p:cNvPr>
            <p:cNvSpPr txBox="1"/>
            <p:nvPr/>
          </p:nvSpPr>
          <p:spPr>
            <a:xfrm>
              <a:off x="3200263" y="800737"/>
              <a:ext cx="5496695" cy="338554"/>
            </a:xfrm>
            <a:prstGeom prst="rect">
              <a:avLst/>
            </a:prstGeom>
            <a:noFill/>
          </p:spPr>
          <p:txBody>
            <a:bodyPr wrap="square" rtlCol="0">
              <a:spAutoFit/>
            </a:bodyPr>
            <a:lstStyle/>
            <a:p>
              <a:pPr algn="ctr"/>
              <a:endParaRPr lang="en-US" sz="1600" b="1">
                <a:solidFill>
                  <a:schemeClr val="tx1">
                    <a:lumMod val="75000"/>
                    <a:lumOff val="25000"/>
                  </a:schemeClr>
                </a:solidFill>
                <a:latin typeface="Tw Cen MT" panose="020B0602020104020603" pitchFamily="34" charset="0"/>
              </a:endParaRPr>
            </a:p>
          </p:txBody>
        </p:sp>
      </p:grpSp>
      <p:graphicFrame>
        <p:nvGraphicFramePr>
          <p:cNvPr id="2" name="Table 1">
            <a:extLst>
              <a:ext uri="{FF2B5EF4-FFF2-40B4-BE49-F238E27FC236}">
                <a16:creationId xmlns:a16="http://schemas.microsoft.com/office/drawing/2014/main" id="{845673A9-6840-0061-324D-4D5E26389E4D}"/>
              </a:ext>
            </a:extLst>
          </p:cNvPr>
          <p:cNvGraphicFramePr>
            <a:graphicFrameLocks noGrp="1"/>
          </p:cNvGraphicFramePr>
          <p:nvPr>
            <p:extLst>
              <p:ext uri="{D42A27DB-BD31-4B8C-83A1-F6EECF244321}">
                <p14:modId xmlns:p14="http://schemas.microsoft.com/office/powerpoint/2010/main" val="1631435187"/>
              </p:ext>
            </p:extLst>
          </p:nvPr>
        </p:nvGraphicFramePr>
        <p:xfrm>
          <a:off x="731958" y="2174849"/>
          <a:ext cx="10728083" cy="3108834"/>
        </p:xfrm>
        <a:graphic>
          <a:graphicData uri="http://schemas.openxmlformats.org/drawingml/2006/table">
            <a:tbl>
              <a:tblPr firstRow="1" firstCol="1" bandRow="1">
                <a:tableStyleId>{68D230F3-CF80-4859-8CE7-A43EE81993B5}</a:tableStyleId>
              </a:tblPr>
              <a:tblGrid>
                <a:gridCol w="2466542">
                  <a:extLst>
                    <a:ext uri="{9D8B030D-6E8A-4147-A177-3AD203B41FA5}">
                      <a16:colId xmlns:a16="http://schemas.microsoft.com/office/drawing/2014/main" val="1367319492"/>
                    </a:ext>
                  </a:extLst>
                </a:gridCol>
                <a:gridCol w="1969107">
                  <a:extLst>
                    <a:ext uri="{9D8B030D-6E8A-4147-A177-3AD203B41FA5}">
                      <a16:colId xmlns:a16="http://schemas.microsoft.com/office/drawing/2014/main" val="497232889"/>
                    </a:ext>
                  </a:extLst>
                </a:gridCol>
                <a:gridCol w="6292434">
                  <a:extLst>
                    <a:ext uri="{9D8B030D-6E8A-4147-A177-3AD203B41FA5}">
                      <a16:colId xmlns:a16="http://schemas.microsoft.com/office/drawing/2014/main" val="2699750645"/>
                    </a:ext>
                  </a:extLst>
                </a:gridCol>
              </a:tblGrid>
              <a:tr h="0">
                <a:tc>
                  <a:txBody>
                    <a:bodyPr/>
                    <a:lstStyle/>
                    <a:p>
                      <a:pPr marL="0" marR="0" algn="just">
                        <a:lnSpc>
                          <a:spcPct val="107000"/>
                        </a:lnSpc>
                        <a:spcAft>
                          <a:spcPts val="800"/>
                        </a:spcAft>
                        <a:buNone/>
                      </a:pPr>
                      <a:r>
                        <a:rPr lang="en-IN" sz="1600" kern="100">
                          <a:effectLst/>
                        </a:rPr>
                        <a:t>Query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07000"/>
                        </a:lnSpc>
                        <a:spcAft>
                          <a:spcPts val="800"/>
                        </a:spcAft>
                        <a:buNone/>
                      </a:pPr>
                      <a:r>
                        <a:rPr lang="en-IN" sz="1600" kern="100">
                          <a:effectLst/>
                        </a:rPr>
                        <a:t>Query Classification</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07000"/>
                        </a:lnSpc>
                        <a:spcAft>
                          <a:spcPts val="800"/>
                        </a:spcAft>
                        <a:buNone/>
                      </a:pPr>
                      <a:r>
                        <a:rPr lang="en-IN" sz="1600" kern="100">
                          <a:effectLst/>
                        </a:rPr>
                        <a:t>Response</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8769064"/>
                  </a:ext>
                </a:extLst>
              </a:tr>
              <a:tr h="0">
                <a:tc>
                  <a:txBody>
                    <a:bodyPr/>
                    <a:lstStyle/>
                    <a:p>
                      <a:pPr marL="0" marR="0" algn="l">
                        <a:lnSpc>
                          <a:spcPct val="107000"/>
                        </a:lnSpc>
                        <a:spcAft>
                          <a:spcPts val="800"/>
                        </a:spcAft>
                        <a:buNone/>
                      </a:pPr>
                      <a:r>
                        <a:rPr lang="en-IN" sz="1600" kern="100" dirty="0">
                          <a:effectLst/>
                        </a:rPr>
                        <a:t>What is the concept Behind Initial Fluid Saturation in a Reservoir</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07000"/>
                        </a:lnSpc>
                        <a:spcAft>
                          <a:spcPts val="800"/>
                        </a:spcAft>
                        <a:buNone/>
                      </a:pPr>
                      <a:r>
                        <a:rPr lang="en-IN" sz="1600" kern="100">
                          <a:effectLst/>
                        </a:rPr>
                        <a:t>Theoretical</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07000"/>
                        </a:lnSpc>
                        <a:spcAft>
                          <a:spcPts val="800"/>
                        </a:spcAft>
                        <a:buNone/>
                      </a:pPr>
                      <a:r>
                        <a:rPr lang="en-IN" sz="1600" kern="100" dirty="0">
                          <a:effectLst/>
                        </a:rPr>
                        <a:t>The concept behind Initial Fluid Saturations in a reservoir involves the idea that pores are initially saturated with water (</a:t>
                      </a:r>
                      <a:r>
                        <a:rPr lang="en-IN" sz="1600" kern="100" dirty="0" err="1">
                          <a:effectLst/>
                        </a:rPr>
                        <a:t>S</a:t>
                      </a:r>
                      <a:r>
                        <a:rPr lang="en-IN" sz="1600" kern="100" baseline="-25000" dirty="0" err="1">
                          <a:effectLst/>
                        </a:rPr>
                        <a:t>w</a:t>
                      </a:r>
                      <a:r>
                        <a:rPr lang="en-IN" sz="1600" kern="100" dirty="0">
                          <a:effectLst/>
                        </a:rPr>
                        <a:t>=1), and hydrocarbons migrate into traps due to having a density less than water density. The distribution of hydrocarbons in the reservoir is such that gravity and capillary forces are in equilibrium. The minimum interstitial water saturation remains in the hydrocarbon zone even after accumulation occurs. Wettability plays a role, with water-wet conditions in drainage accumulation processes and oil-wet conditions in imbibition accumulation processes. Residual non-wetting phase saturation is also a factor in this concept.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8915622"/>
                  </a:ext>
                </a:extLst>
              </a:tr>
            </a:tbl>
          </a:graphicData>
        </a:graphic>
      </p:graphicFrame>
      <p:sp>
        <p:nvSpPr>
          <p:cNvPr id="5" name="TextBox 4">
            <a:extLst>
              <a:ext uri="{FF2B5EF4-FFF2-40B4-BE49-F238E27FC236}">
                <a16:creationId xmlns:a16="http://schemas.microsoft.com/office/drawing/2014/main" id="{C792E293-201A-EF3A-0914-FBD34CDED50B}"/>
              </a:ext>
            </a:extLst>
          </p:cNvPr>
          <p:cNvSpPr txBox="1"/>
          <p:nvPr/>
        </p:nvSpPr>
        <p:spPr>
          <a:xfrm>
            <a:off x="1847849" y="5319330"/>
            <a:ext cx="8181975" cy="378565"/>
          </a:xfrm>
          <a:prstGeom prst="rect">
            <a:avLst/>
          </a:prstGeom>
          <a:noFill/>
        </p:spPr>
        <p:txBody>
          <a:bodyPr wrap="square">
            <a:spAutoFit/>
          </a:bodyPr>
          <a:lstStyle/>
          <a:p>
            <a:pPr marL="0" marR="0" algn="ct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Response generation to theoretical question using RAG workflow.</a:t>
            </a:r>
          </a:p>
        </p:txBody>
      </p:sp>
      <p:sp>
        <p:nvSpPr>
          <p:cNvPr id="6" name="Slide Number Placeholder 5">
            <a:extLst>
              <a:ext uri="{FF2B5EF4-FFF2-40B4-BE49-F238E27FC236}">
                <a16:creationId xmlns:a16="http://schemas.microsoft.com/office/drawing/2014/main" id="{88ABA9D0-125E-171E-088A-122DE0347ECC}"/>
              </a:ext>
            </a:extLst>
          </p:cNvPr>
          <p:cNvSpPr>
            <a:spLocks noGrp="1"/>
          </p:cNvSpPr>
          <p:nvPr>
            <p:ph type="sldNum" sz="quarter" idx="4294967295"/>
          </p:nvPr>
        </p:nvSpPr>
        <p:spPr>
          <a:xfrm>
            <a:off x="8610600" y="6356350"/>
            <a:ext cx="2743200" cy="365125"/>
          </a:xfrm>
          <a:prstGeom prst="rect">
            <a:avLst/>
          </a:prstGeom>
        </p:spPr>
        <p:txBody>
          <a:bodyPr/>
          <a:lstStyle/>
          <a:p>
            <a:fld id="{B7608497-A042-48BA-90A6-1060676E74F4}" type="slidenum">
              <a:rPr lang="en-US" smtClean="0"/>
              <a:t>9</a:t>
            </a:fld>
            <a:endParaRPr lang="en-US"/>
          </a:p>
        </p:txBody>
      </p:sp>
    </p:spTree>
    <p:extLst>
      <p:ext uri="{BB962C8B-B14F-4D97-AF65-F5344CB8AC3E}">
        <p14:creationId xmlns:p14="http://schemas.microsoft.com/office/powerpoint/2010/main" val="1966676223"/>
      </p:ext>
    </p:extLst>
  </p:cSld>
  <p:clrMapOvr>
    <a:masterClrMapping/>
  </p:clrMapOvr>
</p:sld>
</file>

<file path=ppt/theme/theme1.xml><?xml version="1.0" encoding="utf-8"?>
<a:theme xmlns:a="http://schemas.openxmlformats.org/drawingml/2006/main" name="Office Theme">
  <a:themeElements>
    <a:clrScheme name="Custom 1">
      <a:dk1>
        <a:srgbClr val="40328F"/>
      </a:dk1>
      <a:lt1>
        <a:srgbClr val="FFFFFF"/>
      </a:lt1>
      <a:dk2>
        <a:srgbClr val="44546A"/>
      </a:dk2>
      <a:lt2>
        <a:srgbClr val="E7E6E6"/>
      </a:lt2>
      <a:accent1>
        <a:srgbClr val="0D0303"/>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1054</TotalTime>
  <Words>2177</Words>
  <Application>Microsoft Office PowerPoint</Application>
  <PresentationFormat>Widescreen</PresentationFormat>
  <Paragraphs>221</Paragraphs>
  <Slides>18</Slides>
  <Notes>9</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Aptos</vt:lpstr>
      <vt:lpstr>Arial</vt:lpstr>
      <vt:lpstr>Cambria Math</vt:lpstr>
      <vt:lpstr>Times New Roman</vt:lpstr>
      <vt:lpstr>Tw Cen MT</vt:lpstr>
      <vt:lpstr>Tw Cen MT</vt:lpstr>
      <vt:lpstr>Type Machine</vt:lpstr>
      <vt:lpstr>Office Theme</vt:lpstr>
      <vt:lpstr>PowerPoint Presentation</vt:lpstr>
      <vt:lpstr>A Chatbot Teaching Assistant For Improving Student Success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Amirlatifi, Amin</cp:lastModifiedBy>
  <cp:revision>40</cp:revision>
  <cp:lastPrinted>2023-03-23T01:48:55Z</cp:lastPrinted>
  <dcterms:created xsi:type="dcterms:W3CDTF">2022-02-21T19:25:28Z</dcterms:created>
  <dcterms:modified xsi:type="dcterms:W3CDTF">2025-11-04T12:57:17Z</dcterms:modified>
</cp:coreProperties>
</file>