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9"/>
  </p:notesMasterIdLst>
  <p:handoutMasterIdLst>
    <p:handoutMasterId r:id="rId30"/>
  </p:handoutMasterIdLst>
  <p:sldIdLst>
    <p:sldId id="314" r:id="rId4"/>
    <p:sldId id="32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257" r:id="rId14"/>
    <p:sldId id="325" r:id="rId15"/>
    <p:sldId id="310" r:id="rId16"/>
    <p:sldId id="262" r:id="rId17"/>
    <p:sldId id="264" r:id="rId18"/>
    <p:sldId id="307" r:id="rId19"/>
    <p:sldId id="308" r:id="rId20"/>
    <p:sldId id="271" r:id="rId21"/>
    <p:sldId id="311" r:id="rId22"/>
    <p:sldId id="312" r:id="rId23"/>
    <p:sldId id="281" r:id="rId24"/>
    <p:sldId id="289" r:id="rId25"/>
    <p:sldId id="299" r:id="rId26"/>
    <p:sldId id="301" r:id="rId27"/>
    <p:sldId id="313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79700" autoAdjust="0"/>
  </p:normalViewPr>
  <p:slideViewPr>
    <p:cSldViewPr snapToGrid="0" snapToObjects="1">
      <p:cViewPr varScale="1">
        <p:scale>
          <a:sx n="82" d="100"/>
          <a:sy n="82" d="100"/>
        </p:scale>
        <p:origin x="1352" y="16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/ExpanDrive\cqlqas-7\home\documents\ProfessionalOrganizations\ComputerAidsChE_CACHE\Survey\Computing%20in%20the%20Chemical%20Engineering%20IndustryOct2019re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ExpanDrive\cqlqas-7\home\documents\ProfessionalOrganizations\ComputerAidsChE_CACHE\Survey\Computing%20in%20the%20Chemical%20Engineering%20IndustryOct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ExpanDrive\cqlqas-7\home\documents\ProfessionalOrganizations\ComputerAidsChE_CACHE\Survey\Computing%20in%20the%20Chemical%20Engineering%20IndustryOct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ExpanDrive\cqlqas-7\home\documents\ProfessionalOrganizations\ComputerAidsChE_CACHE\Survey\Computing%20in%20the%20Chemical%20Engineering%20IndustryOct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hesketh\Documents\ComputerAidsChE\Survey\Computing%20in%20the%20Chemical%20Engineering%20IndustryOct2019re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Education: (Please select your highest degree)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B.S. / B.Eng.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2'!$A$6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'Question 2'!$B$6</c:f>
              <c:numCache>
                <c:formatCode>0.00%</c:formatCode>
                <c:ptCount val="1"/>
                <c:pt idx="0">
                  <c:v>0.67099999999999993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793-4C0C-9CAB-D874FA077D0B}"/>
            </c:ext>
          </c:extLst>
        </c:ser>
        <c:ser>
          <c:idx val="1"/>
          <c:order val="1"/>
          <c:tx>
            <c:strRef>
              <c:f>'Question 2'!$D$3</c:f>
              <c:strCache>
                <c:ptCount val="1"/>
                <c:pt idx="0">
                  <c:v>M.S. / M.Eng.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2'!$A$6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'Question 2'!$D$6</c:f>
              <c:numCache>
                <c:formatCode>0.00%</c:formatCode>
                <c:ptCount val="1"/>
                <c:pt idx="0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793-4C0C-9CAB-D874FA077D0B}"/>
            </c:ext>
          </c:extLst>
        </c:ser>
        <c:ser>
          <c:idx val="2"/>
          <c:order val="2"/>
          <c:tx>
            <c:strRef>
              <c:f>'Question 2'!$F$3</c:f>
              <c:strCache>
                <c:ptCount val="1"/>
                <c:pt idx="0">
                  <c:v>Ph.D or Sc.D.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2'!$A$6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'Question 2'!$F$6</c:f>
              <c:numCache>
                <c:formatCode>0.00%</c:formatCode>
                <c:ptCount val="1"/>
                <c:pt idx="0">
                  <c:v>0.32900000000000001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793-4C0C-9CAB-D874FA077D0B}"/>
            </c:ext>
          </c:extLst>
        </c:ser>
        <c:ser>
          <c:idx val="3"/>
          <c:order val="3"/>
          <c:tx>
            <c:strRef>
              <c:f>'Question 2'!$H$3</c:f>
              <c:strCache>
                <c:ptCount val="1"/>
                <c:pt idx="0">
                  <c:v>Other (please specify)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2'!$A$6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'Question 2'!$H$4:$H$5</c:f>
              <c:numCache>
                <c:formatCode>0.00%</c:formatCode>
                <c:ptCount val="1"/>
                <c:pt idx="0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B793-4C0C-9CAB-D874FA077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33476935094364E-2"/>
          <c:y val="0.1362738647307169"/>
          <c:w val="0.47295657608467501"/>
          <c:h val="0.78005763458369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8'!$B$3:$C$3</c:f>
              <c:strCache>
                <c:ptCount val="1"/>
                <c:pt idx="0">
                  <c:v>I don't use a chemical process simulator in my work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8'!$B$4:$B$5</c:f>
              <c:numCache>
                <c:formatCode>0.00%</c:formatCode>
                <c:ptCount val="2"/>
                <c:pt idx="0">
                  <c:v>0.64</c:v>
                </c:pt>
                <c:pt idx="1">
                  <c:v>0.52479999999999993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F-4D35-A6A6-5EE7159C7B69}"/>
            </c:ext>
          </c:extLst>
        </c:ser>
        <c:ser>
          <c:idx val="1"/>
          <c:order val="1"/>
          <c:tx>
            <c:strRef>
              <c:f>'Question 8'!$D$3</c:f>
              <c:strCache>
                <c:ptCount val="1"/>
                <c:pt idx="0">
                  <c:v>AspenPlus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8'!$D$6:$D$7</c:f>
              <c:numCache>
                <c:formatCode>0.00%</c:formatCode>
                <c:ptCount val="2"/>
                <c:pt idx="0">
                  <c:v>0.2492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9F-4D35-A6A6-5EE7159C7B69}"/>
            </c:ext>
          </c:extLst>
        </c:ser>
        <c:ser>
          <c:idx val="2"/>
          <c:order val="2"/>
          <c:tx>
            <c:strRef>
              <c:f>'Question 8'!$F$3:$G$3</c:f>
              <c:strCache>
                <c:ptCount val="1"/>
                <c:pt idx="0">
                  <c:v>AspenHysys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8'!$F$6:$F$7</c:f>
              <c:numCache>
                <c:formatCode>0.00%</c:formatCode>
                <c:ptCount val="2"/>
                <c:pt idx="0">
                  <c:v>9.9700000000000011E-2</c:v>
                </c:pt>
                <c:pt idx="1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9F-4D35-A6A6-5EE7159C7B69}"/>
            </c:ext>
          </c:extLst>
        </c:ser>
        <c:ser>
          <c:idx val="3"/>
          <c:order val="3"/>
          <c:tx>
            <c:strRef>
              <c:f>'Question 8'!$H$3</c:f>
              <c:strCache>
                <c:ptCount val="1"/>
                <c:pt idx="0">
                  <c:v>ProSim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8'!$H$6:$H$7</c:f>
              <c:numCache>
                <c:formatCode>0.00%</c:formatCode>
                <c:ptCount val="2"/>
                <c:pt idx="0">
                  <c:v>2.6599999999999999E-2</c:v>
                </c:pt>
                <c:pt idx="1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9F-4D35-A6A6-5EE7159C7B69}"/>
            </c:ext>
          </c:extLst>
        </c:ser>
        <c:ser>
          <c:idx val="4"/>
          <c:order val="4"/>
          <c:tx>
            <c:strRef>
              <c:f>'Question 8'!$J$3</c:f>
              <c:strCache>
                <c:ptCount val="1"/>
                <c:pt idx="0">
                  <c:v>CHEMCAD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8'!$J$6:$J$7</c:f>
              <c:numCache>
                <c:formatCode>0.00%</c:formatCode>
                <c:ptCount val="2"/>
                <c:pt idx="0">
                  <c:v>4.3200000000000002E-2</c:v>
                </c:pt>
                <c:pt idx="1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9F-4D35-A6A6-5EE7159C7B69}"/>
            </c:ext>
          </c:extLst>
        </c:ser>
        <c:ser>
          <c:idx val="5"/>
          <c:order val="5"/>
          <c:tx>
            <c:strRef>
              <c:f>'Question 8'!$L$3</c:f>
              <c:strCache>
                <c:ptCount val="1"/>
                <c:pt idx="0">
                  <c:v>gPROMS</c:v>
                </c:pt>
              </c:strCache>
            </c:strRef>
          </c:tx>
          <c:spPr>
            <a:solidFill>
              <a:srgbClr val="7D5E90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8'!$L$6:$L$7</c:f>
              <c:numCache>
                <c:formatCode>0.00%</c:formatCode>
                <c:ptCount val="2"/>
                <c:pt idx="0">
                  <c:v>4.9799999999999997E-2</c:v>
                </c:pt>
                <c:pt idx="1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9F-4D35-A6A6-5EE7159C7B69}"/>
            </c:ext>
          </c:extLst>
        </c:ser>
        <c:ser>
          <c:idx val="6"/>
          <c:order val="6"/>
          <c:tx>
            <c:strRef>
              <c:f>'Question 8'!$N$3</c:f>
              <c:strCache>
                <c:ptCount val="1"/>
                <c:pt idx="0">
                  <c:v>SuperPro Designer</c:v>
                </c:pt>
              </c:strCache>
            </c:strRef>
          </c:tx>
          <c:spPr>
            <a:solidFill>
              <a:srgbClr val="D25F90"/>
            </a:solidFill>
            <a:ln>
              <a:prstDash val="solid"/>
            </a:ln>
          </c:spPr>
          <c:invertIfNegative val="0"/>
          <c:cat>
            <c:numRef>
              <c:f>'Question 8'!$A$6:$A$7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8'!$N$6:$N$8</c:f>
              <c:numCache>
                <c:formatCode>0.00%</c:formatCode>
                <c:ptCount val="2"/>
                <c:pt idx="0">
                  <c:v>2.6599999999999999E-2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9F-4D35-A6A6-5EE7159C7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  <c:extLst>
          <c:ext xmlns:c15="http://schemas.microsoft.com/office/drawing/2012/chart" uri="{02D57815-91ED-43cb-92C2-25804820EDAC}">
            <c15:filteredBar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'Question 8'!$P$3</c15:sqref>
                        </c15:formulaRef>
                      </c:ext>
                    </c:extLst>
                    <c:strCache>
                      <c:ptCount val="1"/>
                      <c:pt idx="0">
                        <c:v>Other (please give name of simulator software)</c:v>
                      </c:pt>
                    </c:strCache>
                  </c:strRef>
                </c:tx>
                <c:spPr>
                  <a:solidFill>
                    <a:srgbClr val="C7B879"/>
                  </a:solidFill>
                  <a:ln>
                    <a:prstDash val="solid"/>
                  </a:ln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'Question 8'!$A$6:$A$7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2019</c:v>
                      </c:pt>
                      <c:pt idx="1">
                        <c:v>2003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'Question 8'!$P$4:$P$5</c15:sqref>
                        </c15:formulaRef>
                      </c:ext>
                    </c:extLst>
                    <c:numCache>
                      <c:formatCode>0.00%</c:formatCode>
                      <c:ptCount val="2"/>
                      <c:pt idx="0">
                        <c:v>0.13500000000000001</c:v>
                      </c:pt>
                      <c:pt idx="1">
                        <c:v>0.16830000000000001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859F-4D35-A6A6-5EE7159C7B69}"/>
                  </c:ext>
                </c:extLst>
              </c15:ser>
            </c15:filteredBarSeries>
          </c:ext>
        </c:extLst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8131574928254071"/>
          <c:y val="5.0781075365186459E-2"/>
          <c:w val="0.40578106920371726"/>
          <c:h val="0.9409650505525462"/>
        </c:manualLayout>
      </c:layout>
      <c:overlay val="0"/>
    </c:legend>
    <c:plotVisOnly val="0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65925925925933E-2"/>
          <c:y val="4.1242619577038071E-2"/>
          <c:w val="0.53438925925925929"/>
          <c:h val="0.8656978006003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9'!$B$3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9'!$A$6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9'!$B$6</c:f>
              <c:numCache>
                <c:formatCode>0.00%</c:formatCode>
                <c:ptCount val="1"/>
                <c:pt idx="0">
                  <c:v>0.17050000000000001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A-4083-92DE-620A1DA392D9}"/>
            </c:ext>
          </c:extLst>
        </c:ser>
        <c:ser>
          <c:idx val="1"/>
          <c:order val="1"/>
          <c:tx>
            <c:strRef>
              <c:f>'Question 9'!$D$3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9'!$A$6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9'!$D$6</c:f>
              <c:numCache>
                <c:formatCode>0.00%</c:formatCode>
                <c:ptCount val="1"/>
                <c:pt idx="0">
                  <c:v>0.39340000000000003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3A-4083-92DE-620A1DA392D9}"/>
            </c:ext>
          </c:extLst>
        </c:ser>
        <c:ser>
          <c:idx val="2"/>
          <c:order val="2"/>
          <c:tx>
            <c:strRef>
              <c:f>'Question 9'!$F$3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9'!$A$6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9'!$F$6</c:f>
              <c:numCache>
                <c:formatCode>0.00%</c:formatCode>
                <c:ptCount val="1"/>
                <c:pt idx="0">
                  <c:v>0.1246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3A-4083-92DE-620A1DA392D9}"/>
            </c:ext>
          </c:extLst>
        </c:ser>
        <c:ser>
          <c:idx val="3"/>
          <c:order val="3"/>
          <c:tx>
            <c:strRef>
              <c:f>'Question 9'!$H$3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9'!$A$6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9'!$H$6</c:f>
              <c:numCache>
                <c:formatCode>0.00%</c:formatCode>
                <c:ptCount val="1"/>
                <c:pt idx="0">
                  <c:v>0.13439999999999999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3A-4083-92DE-620A1DA392D9}"/>
            </c:ext>
          </c:extLst>
        </c:ser>
        <c:ser>
          <c:idx val="4"/>
          <c:order val="4"/>
          <c:tx>
            <c:strRef>
              <c:f>'Question 9'!$J$3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strRef>
              <c:f>'Question 9'!$A$6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9'!$J$6</c:f>
              <c:numCache>
                <c:formatCode>0.00%</c:formatCode>
                <c:ptCount val="1"/>
                <c:pt idx="0">
                  <c:v>3.9300000000000002E-2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3A-4083-92DE-620A1DA392D9}"/>
            </c:ext>
          </c:extLst>
        </c:ser>
        <c:ser>
          <c:idx val="5"/>
          <c:order val="5"/>
          <c:tx>
            <c:strRef>
              <c:f>'Question 9'!$L$3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rgbClr val="7D5E90"/>
            </a:solidFill>
            <a:ln>
              <a:prstDash val="solid"/>
            </a:ln>
          </c:spPr>
          <c:invertIfNegative val="0"/>
          <c:cat>
            <c:strRef>
              <c:f>'Question 9'!$A$6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9'!$L$6</c:f>
              <c:numCache>
                <c:formatCode>0.00%</c:formatCode>
                <c:ptCount val="1"/>
                <c:pt idx="0">
                  <c:v>0.13109999999999999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3A-4083-92DE-620A1DA39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4978481481481476"/>
          <c:y val="0.10987667754169395"/>
          <c:w val="0.33610407407407406"/>
          <c:h val="0.7802466449166121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88174581074024E-2"/>
          <c:y val="3.5323425211348833E-2"/>
          <c:w val="0.49434185507031597"/>
          <c:h val="0.88497302681385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14'!$B$3</c:f>
              <c:strCache>
                <c:ptCount val="1"/>
                <c:pt idx="0">
                  <c:v>I don't write computer programs at work to solve engineering problems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14'!$B$6</c:f>
              <c:numCache>
                <c:formatCode>0.00%</c:formatCode>
                <c:ptCount val="1"/>
                <c:pt idx="0">
                  <c:v>0.47849999999999998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B-4309-8A1F-F8C7CA64CD5C}"/>
            </c:ext>
          </c:extLst>
        </c:ser>
        <c:ser>
          <c:idx val="1"/>
          <c:order val="1"/>
          <c:tx>
            <c:strRef>
              <c:f>'Question 14'!$D$3</c:f>
              <c:strCache>
                <c:ptCount val="1"/>
                <c:pt idx="0">
                  <c:v>Python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14'!$D$6</c:f>
              <c:numCache>
                <c:formatCode>0.00%</c:formatCode>
                <c:ptCount val="1"/>
                <c:pt idx="0">
                  <c:v>0.2475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FB-4309-8A1F-F8C7CA64CD5C}"/>
            </c:ext>
          </c:extLst>
        </c:ser>
        <c:ser>
          <c:idx val="2"/>
          <c:order val="2"/>
          <c:tx>
            <c:strRef>
              <c:f>'Question 14'!$F$3</c:f>
              <c:strCache>
                <c:ptCount val="1"/>
                <c:pt idx="0">
                  <c:v>MATLAB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14'!$F$6</c:f>
              <c:numCache>
                <c:formatCode>0.00%</c:formatCode>
                <c:ptCount val="1"/>
                <c:pt idx="0">
                  <c:v>0.2112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FB-4309-8A1F-F8C7CA64CD5C}"/>
            </c:ext>
          </c:extLst>
        </c:ser>
        <c:ser>
          <c:idx val="5"/>
          <c:order val="3"/>
          <c:tx>
            <c:strRef>
              <c:f>'Question 14'!$H$3:$I$3</c:f>
              <c:strCache>
                <c:ptCount val="1"/>
                <c:pt idx="0">
                  <c:v>Visual Basic .NET</c:v>
                </c:pt>
              </c:strCache>
            </c:strRef>
          </c:tx>
          <c:spPr>
            <a:solidFill>
              <a:srgbClr val="7D5E90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14'!$H$6</c:f>
              <c:numCache>
                <c:formatCode>0.00%</c:formatCode>
                <c:ptCount val="1"/>
                <c:pt idx="0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FB-4309-8A1F-F8C7CA64CD5C}"/>
            </c:ext>
          </c:extLst>
        </c:ser>
        <c:ser>
          <c:idx val="16"/>
          <c:order val="4"/>
          <c:tx>
            <c:strRef>
              <c:f>'Question 14'!$J$3</c:f>
              <c:strCache>
                <c:ptCount val="1"/>
                <c:pt idx="0">
                  <c:v>Rust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14'!$J$6</c:f>
              <c:numCache>
                <c:formatCode>0.00%</c:formatCode>
                <c:ptCount val="1"/>
                <c:pt idx="0">
                  <c:v>0.1188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FB-4309-8A1F-F8C7CA64CD5C}"/>
            </c:ext>
          </c:extLst>
        </c:ser>
        <c:ser>
          <c:idx val="17"/>
          <c:order val="5"/>
          <c:tx>
            <c:strRef>
              <c:f>'Question 14'!$L$3</c:f>
              <c:strCache>
                <c:ptCount val="1"/>
                <c:pt idx="0">
                  <c:v>SQL</c:v>
                </c:pt>
              </c:strCache>
            </c:strRef>
          </c:tx>
          <c:spPr>
            <a:solidFill>
              <a:srgbClr val="92D050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14'!$L$6</c:f>
              <c:numCache>
                <c:formatCode>0.00%</c:formatCode>
                <c:ptCount val="1"/>
                <c:pt idx="0">
                  <c:v>9.5700000000000007E-2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FB-4309-8A1F-F8C7CA64CD5C}"/>
            </c:ext>
          </c:extLst>
        </c:ser>
        <c:ser>
          <c:idx val="7"/>
          <c:order val="6"/>
          <c:tx>
            <c:strRef>
              <c:f>'Question 14'!$N$3</c:f>
              <c:strCache>
                <c:ptCount val="1"/>
                <c:pt idx="0">
                  <c:v>C++</c:v>
                </c:pt>
              </c:strCache>
            </c:strRef>
          </c:tx>
          <c:spPr>
            <a:solidFill>
              <a:srgbClr val="C7B879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14'!$N$6</c:f>
              <c:numCache>
                <c:formatCode>0.00%</c:formatCode>
                <c:ptCount val="1"/>
                <c:pt idx="0">
                  <c:v>7.9199999999999993E-2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FB-4309-8A1F-F8C7CA64CD5C}"/>
            </c:ext>
          </c:extLst>
        </c:ser>
        <c:ser>
          <c:idx val="12"/>
          <c:order val="7"/>
          <c:tx>
            <c:strRef>
              <c:f>'Question 14'!$P$3</c:f>
              <c:strCache>
                <c:ptCount val="1"/>
                <c:pt idx="0">
                  <c:v>Fortran 77 or 90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14'!$P$6</c:f>
              <c:numCache>
                <c:formatCode>0.00%</c:formatCode>
                <c:ptCount val="1"/>
                <c:pt idx="0">
                  <c:v>7.2599999999999998E-2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FB-4309-8A1F-F8C7CA64CD5C}"/>
            </c:ext>
          </c:extLst>
        </c:ser>
        <c:ser>
          <c:idx val="3"/>
          <c:order val="8"/>
          <c:tx>
            <c:strRef>
              <c:f>'Question 14'!$R$3</c:f>
              <c:strCache>
                <c:ptCount val="1"/>
                <c:pt idx="0">
                  <c:v>Java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14'!$R$6</c:f>
              <c:numCache>
                <c:formatCode>0.00%</c:formatCode>
                <c:ptCount val="1"/>
                <c:pt idx="0">
                  <c:v>4.2900000000000001E-2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FB-4309-8A1F-F8C7CA64CD5C}"/>
            </c:ext>
          </c:extLst>
        </c:ser>
        <c:ser>
          <c:idx val="4"/>
          <c:order val="9"/>
          <c:tx>
            <c:strRef>
              <c:f>'Question 14'!$T$3</c:f>
              <c:strCache>
                <c:ptCount val="1"/>
                <c:pt idx="0">
                  <c:v>JavaScript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14'!$T$6</c:f>
              <c:numCache>
                <c:formatCode>0.00%</c:formatCode>
                <c:ptCount val="1"/>
                <c:pt idx="0">
                  <c:v>3.9600000000000003E-2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FB-4309-8A1F-F8C7CA64CD5C}"/>
            </c:ext>
          </c:extLst>
        </c:ser>
        <c:ser>
          <c:idx val="6"/>
          <c:order val="10"/>
          <c:tx>
            <c:strRef>
              <c:f>'Question 14'!$V$3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D25F90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14'!$V$6</c:f>
              <c:numCache>
                <c:formatCode>0.00%</c:formatCode>
                <c:ptCount val="1"/>
                <c:pt idx="0">
                  <c:v>3.6299999999999999E-2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FB-4309-8A1F-F8C7CA64CD5C}"/>
            </c:ext>
          </c:extLst>
        </c:ser>
        <c:ser>
          <c:idx val="15"/>
          <c:order val="11"/>
          <c:tx>
            <c:strRef>
              <c:f>'Question 14'!$X$3</c:f>
              <c:strCache>
                <c:ptCount val="1"/>
                <c:pt idx="0">
                  <c:v>R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14'!$X$6</c:f>
              <c:numCache>
                <c:formatCode>0.00%</c:formatCode>
                <c:ptCount val="1"/>
                <c:pt idx="0">
                  <c:v>2.3099999999999999E-2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FB-4309-8A1F-F8C7CA64CD5C}"/>
            </c:ext>
          </c:extLst>
        </c:ser>
        <c:ser>
          <c:idx val="8"/>
          <c:order val="12"/>
          <c:tx>
            <c:strRef>
              <c:f>'Question 14'!$Z$3</c:f>
              <c:strCache>
                <c:ptCount val="1"/>
                <c:pt idx="0">
                  <c:v>C#</c:v>
                </c:pt>
              </c:strCache>
            </c:strRef>
          </c:tx>
          <c:spPr>
            <a:solidFill>
              <a:srgbClr val="DB4D5C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14'!$Z$6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FB-4309-8A1F-F8C7CA64CD5C}"/>
            </c:ext>
          </c:extLst>
        </c:ser>
        <c:ser>
          <c:idx val="9"/>
          <c:order val="13"/>
          <c:tx>
            <c:strRef>
              <c:f>'Question 14'!$AB$3</c:f>
              <c:strCache>
                <c:ptCount val="1"/>
                <c:pt idx="0">
                  <c:v>Objective-C</c:v>
                </c:pt>
              </c:strCache>
            </c:strRef>
          </c:tx>
          <c:spPr>
            <a:solidFill>
              <a:srgbClr val="768086"/>
            </a:solidFill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14'!$AB$6</c:f>
              <c:numCache>
                <c:formatCode>0.00%</c:formatCode>
                <c:ptCount val="1"/>
                <c:pt idx="0">
                  <c:v>3.3E-3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FB-4309-8A1F-F8C7CA64CD5C}"/>
            </c:ext>
          </c:extLst>
        </c:ser>
        <c:ser>
          <c:idx val="10"/>
          <c:order val="14"/>
          <c:tx>
            <c:strRef>
              <c:f>'Question 14'!$AD$3</c:f>
              <c:strCache>
                <c:ptCount val="1"/>
                <c:pt idx="0">
                  <c:v>Go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14'!$AD$6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FB-4309-8A1F-F8C7CA64CD5C}"/>
            </c:ext>
          </c:extLst>
        </c:ser>
        <c:ser>
          <c:idx val="11"/>
          <c:order val="15"/>
          <c:tx>
            <c:strRef>
              <c:f>'Question 14'!$AF$3</c:f>
              <c:strCache>
                <c:ptCount val="1"/>
                <c:pt idx="0">
                  <c:v>Ruby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14'!$AF$6</c:f>
              <c:numCache>
                <c:formatCode>0.00%</c:formatCode>
                <c:ptCount val="1"/>
                <c:pt idx="0">
                  <c:v>9.8999999999999991E-3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5FB-4309-8A1F-F8C7CA64CD5C}"/>
            </c:ext>
          </c:extLst>
        </c:ser>
        <c:ser>
          <c:idx val="13"/>
          <c:order val="16"/>
          <c:tx>
            <c:strRef>
              <c:f>'Question 14'!$AH$3</c:f>
              <c:strCache>
                <c:ptCount val="1"/>
                <c:pt idx="0">
                  <c:v>Pascal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14'!$AH$6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FB-4309-8A1F-F8C7CA64CD5C}"/>
            </c:ext>
          </c:extLst>
        </c:ser>
        <c:ser>
          <c:idx val="14"/>
          <c:order val="17"/>
          <c:tx>
            <c:strRef>
              <c:f>'Question 14'!$AJ$3</c:f>
              <c:strCache>
                <c:ptCount val="1"/>
                <c:pt idx="0">
                  <c:v>PHP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14'!$AJ$6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5FB-4309-8A1F-F8C7CA64CD5C}"/>
            </c:ext>
          </c:extLst>
        </c:ser>
        <c:ser>
          <c:idx val="18"/>
          <c:order val="18"/>
          <c:tx>
            <c:strRef>
              <c:f>'Question 14'!$AL$3</c:f>
              <c:strCache>
                <c:ptCount val="1"/>
                <c:pt idx="0">
                  <c:v>Swift (IOS)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14'!$AL$6</c:f>
              <c:numCache>
                <c:formatCode>0.00%</c:formatCode>
                <c:ptCount val="1"/>
                <c:pt idx="0">
                  <c:v>3.3E-3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5FB-4309-8A1F-F8C7CA64CD5C}"/>
            </c:ext>
          </c:extLst>
        </c:ser>
        <c:ser>
          <c:idx val="19"/>
          <c:order val="19"/>
          <c:tx>
            <c:strRef>
              <c:f>'Question 14'!$AN$3</c:f>
              <c:strCache>
                <c:ptCount val="1"/>
                <c:pt idx="0">
                  <c:v>Kotlin (Android)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14'!$AN$6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5FB-4309-8A1F-F8C7CA64CD5C}"/>
            </c:ext>
          </c:extLst>
        </c:ser>
        <c:ser>
          <c:idx val="20"/>
          <c:order val="20"/>
          <c:tx>
            <c:strRef>
              <c:f>'Question 14'!$AP$3</c:f>
              <c:strCache>
                <c:ptCount val="1"/>
                <c:pt idx="0">
                  <c:v>Other (please specify)</c:v>
                </c:pt>
              </c:strCache>
            </c:strRef>
          </c:tx>
          <c:spPr>
            <a:ln>
              <a:prstDash val="solid"/>
            </a:ln>
          </c:spPr>
          <c:invertIfNegative val="0"/>
          <c:cat>
            <c:strRef>
              <c:f>'Question 14'!$A$6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14'!$AP$4:$AP$5</c:f>
              <c:numCache>
                <c:formatCode>0.00%</c:formatCode>
                <c:ptCount val="1"/>
                <c:pt idx="0">
                  <c:v>0.14360000000000001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5FB-4309-8A1F-F8C7CA64C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  <c:max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8403330612400994"/>
          <c:y val="3.4869135802469128E-2"/>
          <c:w val="0.40185557227421737"/>
          <c:h val="0.9145827160493826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15'!$B$3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15'!$A$4:$A$5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15'!$B$4:$B$5</c:f>
              <c:numCache>
                <c:formatCode>0.00%</c:formatCode>
                <c:ptCount val="2"/>
                <c:pt idx="0">
                  <c:v>6.5000000000000002E-2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1-4987-9561-8D28003C0DB9}"/>
            </c:ext>
          </c:extLst>
        </c:ser>
        <c:ser>
          <c:idx val="1"/>
          <c:order val="1"/>
          <c:tx>
            <c:strRef>
              <c:f>'Question 15'!$D$3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15'!$A$4:$A$5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15'!$D$4:$D$5</c:f>
              <c:numCache>
                <c:formatCode>0.00%</c:formatCode>
                <c:ptCount val="2"/>
                <c:pt idx="0">
                  <c:v>0.36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1-4987-9561-8D28003C0DB9}"/>
            </c:ext>
          </c:extLst>
        </c:ser>
        <c:ser>
          <c:idx val="2"/>
          <c:order val="2"/>
          <c:tx>
            <c:strRef>
              <c:f>'Question 15'!$F$3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15'!$A$4:$A$5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15'!$F$4:$F$5</c:f>
              <c:numCache>
                <c:formatCode>0.00%</c:formatCode>
                <c:ptCount val="2"/>
                <c:pt idx="0">
                  <c:v>0.35499999999999998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1-4987-9561-8D28003C0DB9}"/>
            </c:ext>
          </c:extLst>
        </c:ser>
        <c:ser>
          <c:idx val="3"/>
          <c:order val="3"/>
          <c:tx>
            <c:strRef>
              <c:f>'Question 15'!$H$3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15'!$A$4:$A$5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15'!$H$4:$H$5</c:f>
              <c:numCache>
                <c:formatCode>0.00%</c:formatCode>
                <c:ptCount val="2"/>
                <c:pt idx="0">
                  <c:v>0.185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1-4987-9561-8D28003C0DB9}"/>
            </c:ext>
          </c:extLst>
        </c:ser>
        <c:ser>
          <c:idx val="4"/>
          <c:order val="4"/>
          <c:tx>
            <c:strRef>
              <c:f>'Question 15'!$J$3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strRef>
              <c:f>'Question 15'!$A$4:$A$5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15'!$J$4:$J$5</c:f>
              <c:numCache>
                <c:formatCode>0.00%</c:formatCode>
                <c:ptCount val="2"/>
                <c:pt idx="0">
                  <c:v>3.5000000000000003E-2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1-4987-9561-8D28003C0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3'!$A$6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3'!$B$6</c:f>
              <c:numCache>
                <c:formatCode>0.00%</c:formatCode>
                <c:ptCount val="1"/>
                <c:pt idx="0">
                  <c:v>2.6100000000000002E-2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3-4E81-AE91-031F5FD8F136}"/>
            </c:ext>
          </c:extLst>
        </c:ser>
        <c:ser>
          <c:idx val="1"/>
          <c:order val="1"/>
          <c:tx>
            <c:strRef>
              <c:f>'Question 3'!$D$3</c:f>
              <c:strCache>
                <c:ptCount val="1"/>
                <c:pt idx="0">
                  <c:v>&lt;5 years.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strRef>
              <c:f>'Question 3'!$A$6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3'!$D$6</c:f>
              <c:numCache>
                <c:formatCode>0.00%</c:formatCode>
                <c:ptCount val="1"/>
                <c:pt idx="0">
                  <c:v>0.37580000000000002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3-4E81-AE91-031F5FD8F136}"/>
            </c:ext>
          </c:extLst>
        </c:ser>
        <c:ser>
          <c:idx val="2"/>
          <c:order val="2"/>
          <c:tx>
            <c:strRef>
              <c:f>'Question 3'!$F$3</c:f>
              <c:strCache>
                <c:ptCount val="1"/>
                <c:pt idx="0">
                  <c:v>5-10 years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strRef>
              <c:f>'Question 3'!$A$6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3'!$F$6</c:f>
              <c:numCache>
                <c:formatCode>0.00%</c:formatCode>
                <c:ptCount val="1"/>
                <c:pt idx="0">
                  <c:v>0.16009999999999999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93-4E81-AE91-031F5FD8F136}"/>
            </c:ext>
          </c:extLst>
        </c:ser>
        <c:ser>
          <c:idx val="3"/>
          <c:order val="3"/>
          <c:tx>
            <c:strRef>
              <c:f>'Question 3'!$H$3</c:f>
              <c:strCache>
                <c:ptCount val="1"/>
                <c:pt idx="0">
                  <c:v>11-15 years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strRef>
              <c:f>'Question 3'!$A$6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3'!$H$6</c:f>
              <c:numCache>
                <c:formatCode>0.00%</c:formatCode>
                <c:ptCount val="1"/>
                <c:pt idx="0">
                  <c:v>0.1144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93-4E81-AE91-031F5FD8F136}"/>
            </c:ext>
          </c:extLst>
        </c:ser>
        <c:ser>
          <c:idx val="4"/>
          <c:order val="4"/>
          <c:tx>
            <c:strRef>
              <c:f>'Question 3'!$J$3</c:f>
              <c:strCache>
                <c:ptCount val="1"/>
                <c:pt idx="0">
                  <c:v>16 - 20 years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strRef>
              <c:f>'Question 3'!$A$6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3'!$J$6</c:f>
              <c:numCache>
                <c:formatCode>0.00%</c:formatCode>
                <c:ptCount val="1"/>
                <c:pt idx="0">
                  <c:v>7.5199999999999989E-2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93-4E81-AE91-031F5FD8F136}"/>
            </c:ext>
          </c:extLst>
        </c:ser>
        <c:ser>
          <c:idx val="5"/>
          <c:order val="5"/>
          <c:tx>
            <c:strRef>
              <c:f>'Question 3'!$L$3</c:f>
              <c:strCache>
                <c:ptCount val="1"/>
                <c:pt idx="0">
                  <c:v>over 21 years</c:v>
                </c:pt>
              </c:strCache>
            </c:strRef>
          </c:tx>
          <c:spPr>
            <a:solidFill>
              <a:srgbClr val="7D5E90"/>
            </a:solidFill>
            <a:ln>
              <a:prstDash val="solid"/>
            </a:ln>
          </c:spPr>
          <c:invertIfNegative val="0"/>
          <c:cat>
            <c:strRef>
              <c:f>'Question 3'!$A$6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3'!$L$6</c:f>
              <c:numCache>
                <c:formatCode>0.00%</c:formatCode>
                <c:ptCount val="1"/>
                <c:pt idx="0">
                  <c:v>0.24840000000000001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93-4E81-AE91-031F5FD8F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Programming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4'!$N$29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4'!$A$30:$A$31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4'!$N$30:$N$31</c:f>
              <c:numCache>
                <c:formatCode>General</c:formatCode>
                <c:ptCount val="2"/>
                <c:pt idx="0">
                  <c:v>2.27</c:v>
                </c:pt>
                <c:pt idx="1">
                  <c:v>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7-45BE-8EBF-4E3F251D6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Machine learning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4'!$N$79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4'!$A$80:$A$81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4'!$N$80:$N$81</c:f>
              <c:numCache>
                <c:formatCode>General</c:formatCode>
                <c:ptCount val="2"/>
                <c:pt idx="0">
                  <c:v>1.66</c:v>
                </c:pt>
                <c:pt idx="1">
                  <c:v>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F-4312-AB51-E95E10DCF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b="1">
                <a:solidFill>
                  <a:srgbClr val="FF0000"/>
                </a:solidFill>
              </a:rPr>
              <a:t>Using computer applications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097596809903866"/>
          <c:y val="0.1412832590433851"/>
          <c:w val="0.60519242967212672"/>
          <c:h val="0.72003333923158908"/>
        </c:manualLayout>
      </c:layout>
      <c:barChart>
        <c:barDir val="col"/>
        <c:grouping val="clustered"/>
        <c:varyColors val="0"/>
        <c:ser>
          <c:idx val="0"/>
          <c:order val="0"/>
          <c:tx>
            <c:v>most important</c:v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4'!$A$7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4'!$B$7</c:f>
              <c:numCache>
                <c:formatCode>0.00%</c:formatCode>
                <c:ptCount val="1"/>
                <c:pt idx="0">
                  <c:v>0.63819999999999999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27-4700-94FE-B75E2E3D6FA8}"/>
            </c:ext>
          </c:extLst>
        </c:ser>
        <c:ser>
          <c:idx val="1"/>
          <c:order val="1"/>
          <c:tx>
            <c:strRef>
              <c:f>'Question 4'!$D$4:$E$4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'Question 4'!$A$7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4'!$D$7</c:f>
              <c:numCache>
                <c:formatCode>0.00%</c:formatCode>
                <c:ptCount val="1"/>
                <c:pt idx="0">
                  <c:v>0.17760000000000001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27-4700-94FE-B75E2E3D6FA8}"/>
            </c:ext>
          </c:extLst>
        </c:ser>
        <c:ser>
          <c:idx val="2"/>
          <c:order val="2"/>
          <c:tx>
            <c:strRef>
              <c:f>'Question 4'!$F$4:$G$4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'Question 4'!$A$7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4'!$F$7</c:f>
              <c:numCache>
                <c:formatCode>0.00%</c:formatCode>
                <c:ptCount val="1"/>
                <c:pt idx="0">
                  <c:v>7.8899999999999998E-2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7-4700-94FE-B75E2E3D6FA8}"/>
            </c:ext>
          </c:extLst>
        </c:ser>
        <c:ser>
          <c:idx val="3"/>
          <c:order val="3"/>
          <c:tx>
            <c:v>Least Important</c:v>
          </c:tx>
          <c:invertIfNegative val="0"/>
          <c:cat>
            <c:strRef>
              <c:f>'Question 4'!$A$7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4'!$H$7</c:f>
              <c:numCache>
                <c:formatCode>0.00%</c:formatCode>
                <c:ptCount val="1"/>
                <c:pt idx="0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27-4700-94FE-B75E2E3D6FA8}"/>
            </c:ext>
          </c:extLst>
        </c:ser>
        <c:ser>
          <c:idx val="4"/>
          <c:order val="4"/>
          <c:tx>
            <c:strRef>
              <c:f>'Question 4'!$J$4:$K$4</c:f>
              <c:strCache>
                <c:ptCount val="1"/>
                <c:pt idx="0">
                  <c:v>N/A</c:v>
                </c:pt>
              </c:strCache>
              <c:extLst xmlns:c15="http://schemas.microsoft.com/office/drawing/2012/chart"/>
            </c:strRef>
          </c:tx>
          <c:invertIfNegative val="0"/>
          <c:cat>
            <c:strRef>
              <c:f>'Question 4'!$A$7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4'!$J$7</c:f>
              <c:numCache>
                <c:formatCode>0.00%</c:formatCode>
                <c:ptCount val="1"/>
                <c:pt idx="0">
                  <c:v>1.32E-2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4-A327-4700-94FE-B75E2E3D6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  <c:extLst/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4721362377162071"/>
          <c:y val="4.1278269517471045E-2"/>
          <c:w val="0.22652154841606026"/>
          <c:h val="0.9196887476263833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0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Machine learning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4'!$N$79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4'!$A$80:$A$81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4'!$N$80:$N$81</c:f>
              <c:numCache>
                <c:formatCode>General</c:formatCode>
                <c:ptCount val="2"/>
                <c:pt idx="0">
                  <c:v>1.66</c:v>
                </c:pt>
                <c:pt idx="1">
                  <c:v>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F-4312-AB51-E95E10DCF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  <c:max val="4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Programming</a:t>
            </a:r>
          </a:p>
        </c:rich>
      </c:tx>
      <c:layout>
        <c:manualLayout>
          <c:xMode val="edge"/>
          <c:yMode val="edge"/>
          <c:x val="0.32755438230205963"/>
          <c:y val="2.34240847546096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4921887542272136E-2"/>
          <c:y val="0.20834735309159713"/>
          <c:w val="0.68231337963775063"/>
          <c:h val="0.77123184703201098"/>
        </c:manualLayout>
      </c:layout>
      <c:barChart>
        <c:barDir val="col"/>
        <c:grouping val="clustered"/>
        <c:varyColors val="0"/>
        <c:ser>
          <c:idx val="0"/>
          <c:order val="0"/>
          <c:tx>
            <c:v>Most Important</c:v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4'!$A$30:$A$31</c:f>
              <c:strCache>
                <c:ptCount val="2"/>
                <c:pt idx="0">
                  <c:v>Q2: B.S. / B.Eng.</c:v>
                </c:pt>
                <c:pt idx="1">
                  <c:v>Q2: Ph.D or Sc.D.</c:v>
                </c:pt>
              </c:strCache>
            </c:strRef>
          </c:cat>
          <c:val>
            <c:numRef>
              <c:f>'Question 4'!$B$32</c:f>
              <c:numCache>
                <c:formatCode>0.00%</c:formatCode>
                <c:ptCount val="1"/>
                <c:pt idx="0">
                  <c:v>6.9099999999999995E-2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1F-43B1-9B42-CFD115005FFF}"/>
            </c:ext>
          </c:extLst>
        </c:ser>
        <c:ser>
          <c:idx val="1"/>
          <c:order val="1"/>
          <c:tx>
            <c:strRef>
              <c:f>'Question 4'!$D$29:$E$29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val>
            <c:numRef>
              <c:f>'Question 4'!$D$32</c:f>
              <c:numCache>
                <c:formatCode>0.00%</c:formatCode>
                <c:ptCount val="1"/>
                <c:pt idx="0">
                  <c:v>0.2336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1F-43B1-9B42-CFD115005FFF}"/>
            </c:ext>
          </c:extLst>
        </c:ser>
        <c:ser>
          <c:idx val="2"/>
          <c:order val="2"/>
          <c:tx>
            <c:strRef>
              <c:f>'Question 4'!$F$29:$G$29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val>
            <c:numRef>
              <c:f>'Question 4'!$F$32</c:f>
              <c:numCache>
                <c:formatCode>0.00%</c:formatCode>
                <c:ptCount val="1"/>
                <c:pt idx="0">
                  <c:v>0.41120000000000001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1F-43B1-9B42-CFD115005FFF}"/>
            </c:ext>
          </c:extLst>
        </c:ser>
        <c:ser>
          <c:idx val="3"/>
          <c:order val="3"/>
          <c:tx>
            <c:v>Least Important</c:v>
          </c:tx>
          <c:invertIfNegative val="0"/>
          <c:val>
            <c:numRef>
              <c:f>'Question 4'!$H$32</c:f>
              <c:numCache>
                <c:formatCode>0.00%</c:formatCode>
                <c:ptCount val="1"/>
                <c:pt idx="0">
                  <c:v>0.16120000000000001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1F-43B1-9B42-CFD115005FFF}"/>
            </c:ext>
          </c:extLst>
        </c:ser>
        <c:ser>
          <c:idx val="4"/>
          <c:order val="4"/>
          <c:tx>
            <c:strRef>
              <c:f>'Question 4'!$J$29:$K$29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val>
            <c:numRef>
              <c:f>'Question 4'!$J$32</c:f>
              <c:numCache>
                <c:formatCode>0.00%</c:formatCode>
                <c:ptCount val="1"/>
                <c:pt idx="0">
                  <c:v>8.2200000000000009E-2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1F-43B1-9B42-CFD115005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6630595531785461"/>
          <c:y val="9.6228646704647541E-4"/>
          <c:w val="0.21591934391293477"/>
          <c:h val="0.99903771353295356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0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Machine learning</a:t>
            </a:r>
          </a:p>
        </c:rich>
      </c:tx>
      <c:layout>
        <c:manualLayout>
          <c:xMode val="edge"/>
          <c:yMode val="edge"/>
          <c:x val="0.26539456783848459"/>
          <c:y val="1.682284537102851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016397156232847E-2"/>
          <c:y val="0.19279828560634701"/>
          <c:w val="0.59895569197791876"/>
          <c:h val="0.73973654099515473"/>
        </c:manualLayout>
      </c:layout>
      <c:barChart>
        <c:barDir val="col"/>
        <c:grouping val="clustered"/>
        <c:varyColors val="0"/>
        <c:ser>
          <c:idx val="0"/>
          <c:order val="0"/>
          <c:tx>
            <c:v>Most Important</c:v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4'!$A$82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4'!$B$82</c:f>
              <c:numCache>
                <c:formatCode>0.00%</c:formatCode>
                <c:ptCount val="1"/>
                <c:pt idx="0">
                  <c:v>5.9200000000000003E-2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F-40BD-98DC-0F2F9AD5BCAF}"/>
            </c:ext>
          </c:extLst>
        </c:ser>
        <c:ser>
          <c:idx val="1"/>
          <c:order val="1"/>
          <c:tx>
            <c:strRef>
              <c:f>'Question 4'!$D$79:$E$79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'Question 4'!$A$82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4'!$D$82</c:f>
              <c:numCache>
                <c:formatCode>0.00%</c:formatCode>
                <c:ptCount val="1"/>
                <c:pt idx="0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F-40BD-98DC-0F2F9AD5BCAF}"/>
            </c:ext>
          </c:extLst>
        </c:ser>
        <c:ser>
          <c:idx val="2"/>
          <c:order val="2"/>
          <c:tx>
            <c:strRef>
              <c:f>'Question 4'!$F$79:$G$79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'Question 4'!$A$82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4'!$F$82</c:f>
              <c:numCache>
                <c:formatCode>0.00%</c:formatCode>
                <c:ptCount val="1"/>
                <c:pt idx="0">
                  <c:v>0.22040000000000001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9F-40BD-98DC-0F2F9AD5BCAF}"/>
            </c:ext>
          </c:extLst>
        </c:ser>
        <c:ser>
          <c:idx val="3"/>
          <c:order val="3"/>
          <c:tx>
            <c:v>Least Important</c:v>
          </c:tx>
          <c:invertIfNegative val="0"/>
          <c:cat>
            <c:strRef>
              <c:f>'Question 4'!$A$82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4'!$H$82</c:f>
              <c:numCache>
                <c:formatCode>0.00%</c:formatCode>
                <c:ptCount val="1"/>
                <c:pt idx="0">
                  <c:v>0.44740000000000002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9F-40BD-98DC-0F2F9AD5BCAF}"/>
            </c:ext>
          </c:extLst>
        </c:ser>
        <c:ser>
          <c:idx val="4"/>
          <c:order val="4"/>
          <c:tx>
            <c:strRef>
              <c:f>'Question 4'!$J$79:$K$79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cat>
            <c:strRef>
              <c:f>'Question 4'!$A$82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'Question 4'!$J$82</c:f>
              <c:numCache>
                <c:formatCode>0.00%</c:formatCode>
                <c:ptCount val="1"/>
                <c:pt idx="0">
                  <c:v>0.2039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9F-40BD-98DC-0F2F9AD5B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0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1800" b="1" dirty="0">
                <a:effectLst/>
              </a:rPr>
              <a:t>Q7 What type of software packages do you use in your work? </a:t>
            </a:r>
            <a:r>
              <a:rPr lang="en-US" dirty="0"/>
              <a:t>Comparison with 2003</a:t>
            </a:r>
          </a:p>
        </c:rich>
      </c:tx>
      <c:layout>
        <c:manualLayout>
          <c:xMode val="edge"/>
          <c:yMode val="edge"/>
          <c:x val="0.10788958346884273"/>
          <c:y val="2.0278833967046894E-2"/>
        </c:manualLayout>
      </c:layout>
      <c:overlay val="0"/>
      <c:spPr>
        <a:solidFill>
          <a:schemeClr val="bg1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7'!$B$3</c:f>
              <c:strCache>
                <c:ptCount val="1"/>
                <c:pt idx="0">
                  <c:v>Dedicated statistical analysis software (SAS, MiniTab, JMP, SPSS, etc.)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numRef>
              <c:f>'Question 7'!$A$6:$A$7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7'!$B$6:$B$7</c:f>
              <c:numCache>
                <c:formatCode>0%</c:formatCode>
                <c:ptCount val="2"/>
                <c:pt idx="0" formatCode="0.00%">
                  <c:v>0.59929999999999994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2-4D07-8E54-F82826651647}"/>
            </c:ext>
          </c:extLst>
        </c:ser>
        <c:ser>
          <c:idx val="1"/>
          <c:order val="1"/>
          <c:tx>
            <c:strRef>
              <c:f>'Question 7'!$D$3:$E$3</c:f>
              <c:strCache>
                <c:ptCount val="1"/>
                <c:pt idx="0">
                  <c:v>Numerical analysis software (MATLAB, POLYMATH, MathCad, Octave, COMSOL)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invertIfNegative val="0"/>
          <c:cat>
            <c:numRef>
              <c:f>'Question 7'!$A$6:$A$7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7'!$D$6:$D$7</c:f>
              <c:numCache>
                <c:formatCode>0.00%</c:formatCode>
                <c:ptCount val="2"/>
                <c:pt idx="0">
                  <c:v>0.3836</c:v>
                </c:pt>
                <c:pt idx="1">
                  <c:v>0.255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2-4D07-8E54-F82826651647}"/>
            </c:ext>
          </c:extLst>
        </c:ser>
        <c:ser>
          <c:idx val="2"/>
          <c:order val="2"/>
          <c:tx>
            <c:strRef>
              <c:f>'Question 7'!$F$3</c:f>
              <c:strCache>
                <c:ptCount val="1"/>
                <c:pt idx="0">
                  <c:v>Database management systems (MS Access, Oracle, SQL)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invertIfNegative val="0"/>
          <c:cat>
            <c:numRef>
              <c:f>'Question 7'!$A$6:$A$7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7'!$F$6:$F$7</c:f>
              <c:numCache>
                <c:formatCode>0.00%</c:formatCode>
                <c:ptCount val="2"/>
                <c:pt idx="0">
                  <c:v>0.60619999999999996</c:v>
                </c:pt>
                <c:pt idx="1">
                  <c:v>0.65600000000000003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F2-4D07-8E54-F82826651647}"/>
            </c:ext>
          </c:extLst>
        </c:ser>
        <c:ser>
          <c:idx val="3"/>
          <c:order val="3"/>
          <c:tx>
            <c:strRef>
              <c:f>'Question 7'!$H$3</c:f>
              <c:strCache>
                <c:ptCount val="1"/>
                <c:pt idx="0">
                  <c:v>Symbolic and mathematical manipulation software (Mathematica, Maple, MathCAD)</c:v>
                </c:pt>
              </c:strCache>
            </c:strRef>
          </c:tx>
          <c:spPr>
            <a:solidFill>
              <a:srgbClr val="6BC8CD"/>
            </a:solidFill>
            <a:ln>
              <a:prstDash val="solid"/>
            </a:ln>
          </c:spPr>
          <c:invertIfNegative val="0"/>
          <c:cat>
            <c:numRef>
              <c:f>'Question 7'!$A$6:$A$7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7'!$H$6:$H$7</c:f>
              <c:numCache>
                <c:formatCode>0.00%</c:formatCode>
                <c:ptCount val="2"/>
                <c:pt idx="0">
                  <c:v>0.14729999999999999</c:v>
                </c:pt>
                <c:pt idx="1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F2-4D07-8E54-F82826651647}"/>
            </c:ext>
          </c:extLst>
        </c:ser>
        <c:ser>
          <c:idx val="4"/>
          <c:order val="4"/>
          <c:tx>
            <c:strRef>
              <c:f>'Question 7'!$J$3:$K$3</c:f>
              <c:strCache>
                <c:ptCount val="1"/>
                <c:pt idx="0">
                  <c:v>Numerical methods libraries (IMSL, DASSL, LAPACK, etc.)</c:v>
                </c:pt>
              </c:strCache>
            </c:strRef>
          </c:tx>
          <c:spPr>
            <a:solidFill>
              <a:srgbClr val="FF8B4F"/>
            </a:solidFill>
            <a:ln>
              <a:prstDash val="solid"/>
            </a:ln>
          </c:spPr>
          <c:invertIfNegative val="0"/>
          <c:cat>
            <c:numRef>
              <c:f>'Question 7'!$A$6:$A$7</c:f>
              <c:numCache>
                <c:formatCode>General</c:formatCode>
                <c:ptCount val="2"/>
                <c:pt idx="0">
                  <c:v>2019</c:v>
                </c:pt>
                <c:pt idx="1">
                  <c:v>2003</c:v>
                </c:pt>
              </c:numCache>
            </c:numRef>
          </c:cat>
          <c:val>
            <c:numRef>
              <c:f>'Question 7'!$J$6:$J$7</c:f>
              <c:numCache>
                <c:formatCode>0.00%</c:formatCode>
                <c:ptCount val="2"/>
                <c:pt idx="0">
                  <c:v>6.5099999999999991E-2</c:v>
                </c:pt>
                <c:pt idx="1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F2-4D07-8E54-F82826651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'Question 7'!$L$3</c15:sqref>
                        </c15:formulaRef>
                      </c:ext>
                    </c:extLst>
                    <c:strCache>
                      <c:ptCount val="1"/>
                      <c:pt idx="0">
                        <c:v>Other (please specify)</c:v>
                      </c:pt>
                    </c:strCache>
                  </c:strRef>
                </c:tx>
                <c:spPr>
                  <a:solidFill>
                    <a:srgbClr val="7D5E90"/>
                  </a:solidFill>
                  <a:ln>
                    <a:prstDash val="solid"/>
                  </a:ln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'Question 7'!$A$6:$A$7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2019</c:v>
                      </c:pt>
                      <c:pt idx="1">
                        <c:v>2003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'Question 7'!$L$4:$L$5</c15:sqref>
                        </c15:formulaRef>
                      </c:ext>
                    </c:extLst>
                    <c:numCache>
                      <c:formatCode>0.00%</c:formatCode>
                      <c:ptCount val="2"/>
                      <c:pt idx="0">
                        <c:v>0.33329999999999999</c:v>
                      </c:pt>
                      <c:pt idx="1">
                        <c:v>0.37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ADF2-4D07-8E54-F82826651647}"/>
                  </c:ext>
                </c:extLst>
              </c15:ser>
            </c15:filteredBarSeries>
          </c:ext>
        </c:extLst>
      </c:barChart>
      <c:valAx>
        <c:axId val="1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2003 Survey had 293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</a:t>
            </a:r>
            <a:r>
              <a:rPr lang="en-US" baseline="0" dirty="0"/>
              <a:t> one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9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only change is that performing</a:t>
            </a:r>
            <a:r>
              <a:rPr lang="en-US" baseline="0" dirty="0"/>
              <a:t> numerical analysis using excel has dropped.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2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Statistical software</a:t>
            </a:r>
            <a:r>
              <a:rPr lang="en-US" baseline="0" dirty="0"/>
              <a:t> has increased from 2003:2019 (27% to 60%), Numerical Analysis has increased 2003:2019 (25.5% compared to 38.3%) The following has remained fairly constant:  Database (66% compared to 61%) Symbolic (10% vs 15%) IMSL (6.3 % vs 6.5%)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of process simulators has not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7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21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4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 comment on</a:t>
            </a:r>
            <a:r>
              <a:rPr lang="en-US" baseline="0" dirty="0"/>
              <a:t> the current required course  keep this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9D8E-2A04-7648-BB99-EC53D25710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FE0B-C34A-EB45-B110-F58841883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8DCC4-AEF0-5D40-9B83-07068DDFF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260DB-1C88-5C4A-9D67-2E900B70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FFAB-3D82-6B4C-9794-C5D03D24556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D620-F813-5146-B557-22BF5E21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AE7A8-945E-644C-80F0-0194B10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C3F-B5E9-D146-8B91-C9560244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0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015D3-7909-5A4B-9D7C-AE8BED84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1EE0C-16B3-A24E-B0BF-9B14EC04C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0236-95BD-9547-9E84-2C6E05EE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FFAB-3D82-6B4C-9794-C5D03D24556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93F0D-C26A-724C-89E1-B61DF0C0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A0917-124C-8F4A-AB81-BEF25DEB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C3F-B5E9-D146-8B91-C9560244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1172-F14A-4D56-B62A-A7263FD10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45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13,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9B96-3682-AD4E-AAF0-92112F18F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23318"/>
            <a:ext cx="6858000" cy="1790700"/>
          </a:xfrm>
        </p:spPr>
        <p:txBody>
          <a:bodyPr/>
          <a:lstStyle/>
          <a:p>
            <a:r>
              <a:rPr lang="en-US" sz="4400" dirty="0"/>
              <a:t>Computing in Chemical Engineering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3EA2C-114E-C54B-B03C-D6069C5BB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35660"/>
            <a:ext cx="6858000" cy="1241822"/>
          </a:xfrm>
        </p:spPr>
        <p:txBody>
          <a:bodyPr>
            <a:normAutofit/>
          </a:bodyPr>
          <a:lstStyle/>
          <a:p>
            <a:r>
              <a:rPr lang="en-US" sz="2400" dirty="0"/>
              <a:t>Robert </a:t>
            </a:r>
            <a:r>
              <a:rPr lang="en-US" sz="2400" dirty="0" err="1"/>
              <a:t>Hesketh</a:t>
            </a:r>
            <a:r>
              <a:rPr lang="en-US" sz="2400" dirty="0"/>
              <a:t> and Martha Grover</a:t>
            </a:r>
          </a:p>
          <a:p>
            <a:r>
              <a:rPr lang="en-US" sz="2400" dirty="0"/>
              <a:t>Wednesday November 13,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6EF95D-B91F-1140-914C-D1623481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988" y="3642102"/>
            <a:ext cx="1412712" cy="138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1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C3DB-7713-DE47-BA50-641CF141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C001-2727-C34D-BA8A-D8D4F0EC2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757562"/>
            <a:ext cx="8482012" cy="3394472"/>
          </a:xfrm>
        </p:spPr>
        <p:txBody>
          <a:bodyPr>
            <a:normAutofit/>
          </a:bodyPr>
          <a:lstStyle/>
          <a:p>
            <a:r>
              <a:rPr lang="en-US" sz="2000" dirty="0"/>
              <a:t>What method do you use to introduce students to the computational software that you use in your classes?</a:t>
            </a:r>
          </a:p>
        </p:txBody>
      </p:sp>
      <p:pic>
        <p:nvPicPr>
          <p:cNvPr id="6" name="Picture 5" descr="table2908735630.png">
            <a:extLst>
              <a:ext uri="{FF2B5EF4-FFF2-40B4-BE49-F238E27FC236}">
                <a16:creationId xmlns:a16="http://schemas.microsoft.com/office/drawing/2014/main" id="{436E79E0-08B7-D743-AE08-08681F22D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54" y="1547541"/>
            <a:ext cx="7970149" cy="359595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C73989F-6A72-5945-8242-08274FF802F2}"/>
              </a:ext>
            </a:extLst>
          </p:cNvPr>
          <p:cNvSpPr/>
          <p:nvPr/>
        </p:nvSpPr>
        <p:spPr>
          <a:xfrm>
            <a:off x="6881246" y="2154264"/>
            <a:ext cx="991891" cy="6195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2BC0B1-0D91-2C4A-9E85-BEEA95A37DF5}"/>
              </a:ext>
            </a:extLst>
          </p:cNvPr>
          <p:cNvSpPr txBox="1"/>
          <p:nvPr/>
        </p:nvSpPr>
        <p:spPr>
          <a:xfrm>
            <a:off x="204788" y="180440"/>
            <a:ext cx="419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What are the needs?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E981F5-9E83-9F40-BC71-4099764CC3F4}"/>
              </a:ext>
            </a:extLst>
          </p:cNvPr>
          <p:cNvCxnSpPr>
            <a:cxnSpLocks/>
          </p:cNvCxnSpPr>
          <p:nvPr/>
        </p:nvCxnSpPr>
        <p:spPr>
          <a:xfrm>
            <a:off x="459638" y="2647228"/>
            <a:ext cx="13691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Monday, November 12,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307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dirty="0"/>
              <a:t>Complete Responses: 307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4450" y="718237"/>
            <a:ext cx="5839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Computing in Chemical Engineering Survey: Industry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6806" y="505951"/>
            <a:ext cx="8229600" cy="857250"/>
          </a:xfrm>
        </p:spPr>
        <p:txBody>
          <a:bodyPr/>
          <a:lstStyle/>
          <a:p>
            <a:r>
              <a:rPr lang="en-US" dirty="0"/>
              <a:t>No respondents had an MS degree!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623034"/>
              </p:ext>
            </p:extLst>
          </p:nvPr>
        </p:nvGraphicFramePr>
        <p:xfrm>
          <a:off x="670521" y="1400551"/>
          <a:ext cx="731453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883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136" y="225631"/>
            <a:ext cx="8229600" cy="499022"/>
          </a:xfrm>
        </p:spPr>
        <p:txBody>
          <a:bodyPr>
            <a:normAutofit/>
          </a:bodyPr>
          <a:lstStyle/>
          <a:p>
            <a:r>
              <a:rPr lang="en-US" altLang="en-US" dirty="0"/>
              <a:t>Computing in Industry comparison with previous years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78367"/>
              </p:ext>
            </p:extLst>
          </p:nvPr>
        </p:nvGraphicFramePr>
        <p:xfrm>
          <a:off x="581891" y="698020"/>
          <a:ext cx="7600207" cy="4087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964">
                  <a:extLst>
                    <a:ext uri="{9D8B030D-6E8A-4147-A177-3AD203B41FA5}">
                      <a16:colId xmlns:a16="http://schemas.microsoft.com/office/drawing/2014/main" val="2727791905"/>
                    </a:ext>
                  </a:extLst>
                </a:gridCol>
                <a:gridCol w="1794083">
                  <a:extLst>
                    <a:ext uri="{9D8B030D-6E8A-4147-A177-3AD203B41FA5}">
                      <a16:colId xmlns:a16="http://schemas.microsoft.com/office/drawing/2014/main" val="394973415"/>
                    </a:ext>
                  </a:extLst>
                </a:gridCol>
                <a:gridCol w="1794083">
                  <a:extLst>
                    <a:ext uri="{9D8B030D-6E8A-4147-A177-3AD203B41FA5}">
                      <a16:colId xmlns:a16="http://schemas.microsoft.com/office/drawing/2014/main" val="3161310486"/>
                    </a:ext>
                  </a:extLst>
                </a:gridCol>
                <a:gridCol w="1268077">
                  <a:extLst>
                    <a:ext uri="{9D8B030D-6E8A-4147-A177-3AD203B41FA5}">
                      <a16:colId xmlns:a16="http://schemas.microsoft.com/office/drawing/2014/main" val="3970467385"/>
                    </a:ext>
                  </a:extLst>
                </a:gridCol>
              </a:tblGrid>
              <a:tr h="40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</a:t>
                      </a: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</a:t>
                      </a: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890979"/>
                  </a:ext>
                </a:extLst>
              </a:tr>
              <a:tr h="40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 &amp; 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25% (75)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25% (69)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1573812533"/>
                  </a:ext>
                </a:extLst>
              </a:tr>
              <a:tr h="828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Plant/Process Support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18% (55)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22% (60)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1457982258"/>
                  </a:ext>
                </a:extLst>
              </a:tr>
              <a:tr h="8288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Process Design/Analysis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29% (88)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18% (48)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2802989115"/>
                  </a:ext>
                </a:extLst>
              </a:tr>
              <a:tr h="40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Process Control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3% (10)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8%   (21)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1232488834"/>
                  </a:ext>
                </a:extLst>
              </a:tr>
              <a:tr h="40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Administrative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11% (33)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5%   (13)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83761169"/>
                  </a:ext>
                </a:extLst>
              </a:tr>
              <a:tr h="40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Systems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2%   (6)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165105447"/>
                  </a:ext>
                </a:extLst>
              </a:tr>
              <a:tr h="4050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15% (45)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21% (58)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587" marR="10587" marT="0" marB="0"/>
                </a:tc>
                <a:extLst>
                  <a:ext uri="{0D108BD9-81ED-4DB2-BD59-A6C34878D82A}">
                    <a16:rowId xmlns:a16="http://schemas.microsoft.com/office/drawing/2014/main" val="295565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820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209396"/>
            <a:ext cx="8229600" cy="391272"/>
          </a:xfrm>
        </p:spPr>
        <p:txBody>
          <a:bodyPr>
            <a:normAutofit fontScale="90000"/>
          </a:bodyPr>
          <a:lstStyle/>
          <a:p>
            <a:r>
              <a:rPr dirty="0"/>
              <a:t>Q3: Professional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306    Skipped: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1142" y="956777"/>
            <a:ext cx="3861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PhD had 35% over 21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BS had 45% under 5 years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7021" t="23487" r="27234" b="22613"/>
          <a:stretch/>
        </p:blipFill>
        <p:spPr>
          <a:xfrm>
            <a:off x="5499227" y="977147"/>
            <a:ext cx="3579156" cy="324000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967489"/>
              </p:ext>
            </p:extLst>
          </p:nvPr>
        </p:nvGraphicFramePr>
        <p:xfrm>
          <a:off x="168376" y="1441013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544515"/>
            <a:ext cx="8904878" cy="5158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dirty="0"/>
              <a:t>Q4: </a:t>
            </a:r>
            <a:r>
              <a:rPr sz="2700" dirty="0"/>
              <a:t>Which of the following is most appropriate for your industry? </a:t>
            </a:r>
            <a:r>
              <a:rPr sz="1300" dirty="0"/>
              <a:t>Please rank these from </a:t>
            </a:r>
            <a:r>
              <a:rPr lang="en-US" sz="1300" dirty="0"/>
              <a:t>1</a:t>
            </a:r>
            <a:r>
              <a:rPr sz="1300" dirty="0"/>
              <a:t> being the most important and </a:t>
            </a:r>
            <a:r>
              <a:rPr lang="en-US" sz="1300" dirty="0"/>
              <a:t>4</a:t>
            </a:r>
            <a:r>
              <a:rPr sz="1300" dirty="0"/>
              <a:t> least important.  </a:t>
            </a:r>
            <a:br>
              <a:rPr lang="en-US" sz="1300" dirty="0"/>
            </a:br>
            <a:r>
              <a:rPr sz="1300" dirty="0"/>
              <a:t>Chose N/A if the choice is not applicable for your industry.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1029485"/>
            <a:ext cx="5332506" cy="249144"/>
          </a:xfrm>
        </p:spPr>
        <p:txBody>
          <a:bodyPr/>
          <a:lstStyle/>
          <a:p>
            <a:r>
              <a:rPr dirty="0"/>
              <a:t>Answered: 304    Skipped: 3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985158"/>
              </p:ext>
            </p:extLst>
          </p:nvPr>
        </p:nvGraphicFramePr>
        <p:xfrm>
          <a:off x="439387" y="3046448"/>
          <a:ext cx="2681363" cy="184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088655"/>
              </p:ext>
            </p:extLst>
          </p:nvPr>
        </p:nvGraphicFramePr>
        <p:xfrm>
          <a:off x="4203865" y="3206338"/>
          <a:ext cx="2608078" cy="150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51556"/>
              </p:ext>
            </p:extLst>
          </p:nvPr>
        </p:nvGraphicFramePr>
        <p:xfrm>
          <a:off x="115136" y="1278629"/>
          <a:ext cx="8259563" cy="3828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11" y="670110"/>
            <a:ext cx="8873352" cy="3912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dirty="0"/>
              <a:t>Q4: </a:t>
            </a:r>
            <a:r>
              <a:rPr sz="2700" dirty="0"/>
              <a:t>Which of the following is most appropriate for your industry? </a:t>
            </a:r>
            <a:r>
              <a:rPr sz="1300" dirty="0"/>
              <a:t>Please rank these from </a:t>
            </a:r>
            <a:r>
              <a:rPr lang="en-US" sz="1300" dirty="0"/>
              <a:t>1</a:t>
            </a:r>
            <a:r>
              <a:rPr sz="1300" dirty="0"/>
              <a:t> being the most important and</a:t>
            </a:r>
            <a:r>
              <a:rPr lang="en-US" sz="1300" dirty="0"/>
              <a:t> 4 </a:t>
            </a:r>
            <a:r>
              <a:rPr sz="1300" dirty="0"/>
              <a:t>least important.  Chose N/A if the choice is not applicable for your industry.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11" y="1030782"/>
            <a:ext cx="5332506" cy="249144"/>
          </a:xfrm>
        </p:spPr>
        <p:txBody>
          <a:bodyPr/>
          <a:lstStyle/>
          <a:p>
            <a:r>
              <a:rPr dirty="0"/>
              <a:t>Answered: 304    Skipped: 3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03865" y="3206338"/>
          <a:ext cx="2608078" cy="150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885110"/>
              </p:ext>
            </p:extLst>
          </p:nvPr>
        </p:nvGraphicFramePr>
        <p:xfrm>
          <a:off x="161504" y="1308718"/>
          <a:ext cx="8838859" cy="379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95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57" y="724653"/>
            <a:ext cx="8680260" cy="3912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dirty="0"/>
              <a:t>Q4: </a:t>
            </a:r>
            <a:r>
              <a:rPr sz="2700" dirty="0"/>
              <a:t>Which of the following is most appropriate for your industry? </a:t>
            </a:r>
            <a:r>
              <a:rPr sz="1300" dirty="0"/>
              <a:t>Please rank these from </a:t>
            </a:r>
            <a:r>
              <a:rPr lang="en-US" sz="1300" dirty="0"/>
              <a:t>1</a:t>
            </a:r>
            <a:r>
              <a:rPr sz="1300" dirty="0"/>
              <a:t> being the most important and </a:t>
            </a:r>
            <a:r>
              <a:rPr lang="en-US" sz="1300" dirty="0"/>
              <a:t>4</a:t>
            </a:r>
            <a:r>
              <a:rPr sz="1300" dirty="0"/>
              <a:t> least important.  Chose N/A if the choice is not applicable for your industry.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373504"/>
              </p:ext>
            </p:extLst>
          </p:nvPr>
        </p:nvGraphicFramePr>
        <p:xfrm>
          <a:off x="364571" y="1321263"/>
          <a:ext cx="7932717" cy="377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1469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878" y="104503"/>
            <a:ext cx="8834367" cy="10464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</a:rPr>
              <a:t>Please rank the primary tasks that require the use of spreadsheet software.</a:t>
            </a:r>
            <a:r>
              <a:rPr lang="en-US" sz="1600" b="1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</a:rPr>
              <a:t> (1 high usage and 5 is low usage)  If Excel is not used for these type of calculations check the "not used box".</a:t>
            </a:r>
            <a:r>
              <a:rPr lang="en-US" sz="1400" dirty="0"/>
              <a:t>   2019 is the addition of those that chose 1 and 2 out of 5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825324"/>
              </p:ext>
            </p:extLst>
          </p:nvPr>
        </p:nvGraphicFramePr>
        <p:xfrm>
          <a:off x="339634" y="1220723"/>
          <a:ext cx="8647612" cy="3363219"/>
        </p:xfrm>
        <a:graphic>
          <a:graphicData uri="http://schemas.openxmlformats.org/drawingml/2006/table">
            <a:tbl>
              <a:tblPr firstRow="1" firstCol="1" bandRow="1"/>
              <a:tblGrid>
                <a:gridCol w="5310052">
                  <a:extLst>
                    <a:ext uri="{9D8B030D-6E8A-4147-A177-3AD203B41FA5}">
                      <a16:colId xmlns:a16="http://schemas.microsoft.com/office/drawing/2014/main" val="3684788964"/>
                    </a:ext>
                  </a:extLst>
                </a:gridCol>
                <a:gridCol w="868168">
                  <a:extLst>
                    <a:ext uri="{9D8B030D-6E8A-4147-A177-3AD203B41FA5}">
                      <a16:colId xmlns:a16="http://schemas.microsoft.com/office/drawing/2014/main" val="2087705592"/>
                    </a:ext>
                  </a:extLst>
                </a:gridCol>
                <a:gridCol w="777752">
                  <a:extLst>
                    <a:ext uri="{9D8B030D-6E8A-4147-A177-3AD203B41FA5}">
                      <a16:colId xmlns:a16="http://schemas.microsoft.com/office/drawing/2014/main" val="2627504982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3621280254"/>
                    </a:ext>
                  </a:extLst>
                </a:gridCol>
              </a:tblGrid>
              <a:tr h="141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049564"/>
                  </a:ext>
                </a:extLst>
              </a:tr>
              <a:tr h="455509"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Process data analysis (collection and statistical analysis)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(213)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88.2% (253)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665561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studies (inventory/accounting)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(114)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23.7% (68)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46882"/>
                  </a:ext>
                </a:extLst>
              </a:tr>
              <a:tr h="273307"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Engineering design calculations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(108)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11623"/>
                  </a:ext>
                </a:extLst>
              </a:tr>
              <a:tr h="455509"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Material and energy balance calculations (process analysis)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(85)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25.1% (72)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987684"/>
                  </a:ext>
                </a:extLst>
              </a:tr>
              <a:tr h="520996"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Numerical analysis (multiple algebraic-equation systems, integration, differential equations, etc.)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13%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(38)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47.4% (136)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592337"/>
                  </a:ext>
                </a:extLst>
              </a:tr>
              <a:tr h="637711"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From 2003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survey: 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Other (e.g., reporting, financial modeling, emissions calculations, etc.)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16.7% (48)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" marR="4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6648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680883"/>
              </p:ext>
            </p:extLst>
          </p:nvPr>
        </p:nvGraphicFramePr>
        <p:xfrm>
          <a:off x="0" y="66675"/>
          <a:ext cx="8763990" cy="4612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828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survey is in two parts:  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Industry: 307 responses from </a:t>
            </a:r>
            <a:r>
              <a:rPr lang="en-US" sz="2400" dirty="0" err="1"/>
              <a:t>ChE’s</a:t>
            </a:r>
            <a:r>
              <a:rPr lang="en-US" sz="2400" dirty="0"/>
              <a:t> in the chemical industry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sz="2400" dirty="0"/>
              <a:t>University: 154 responses from 70 chemical engineering departments</a:t>
            </a:r>
          </a:p>
          <a:p>
            <a:endParaRPr lang="en-US" sz="2400" dirty="0"/>
          </a:p>
          <a:p>
            <a:r>
              <a:rPr lang="en-US" sz="2400" dirty="0"/>
              <a:t>Previous surveys in 1997 and 2003 did not survey faculty or students at universities.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4DC3-79A7-4167-88CC-A0F0FD71CB36}" type="datetime1">
              <a:rPr lang="en-US" smtClean="0"/>
              <a:t>11/13/19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C3F-B5E9-D146-8B91-C9560244BEB3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67D7B-FF27-064E-9E0F-30D66A8FC846}"/>
              </a:ext>
            </a:extLst>
          </p:cNvPr>
          <p:cNvSpPr txBox="1"/>
          <p:nvPr/>
        </p:nvSpPr>
        <p:spPr>
          <a:xfrm>
            <a:off x="204788" y="180440"/>
            <a:ext cx="7176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Survey and Summary of Responses</a:t>
            </a:r>
          </a:p>
        </p:txBody>
      </p:sp>
    </p:spTree>
    <p:extLst>
      <p:ext uri="{BB962C8B-B14F-4D97-AF65-F5344CB8AC3E}">
        <p14:creationId xmlns:p14="http://schemas.microsoft.com/office/powerpoint/2010/main" val="2192168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5" y="-108486"/>
            <a:ext cx="8656905" cy="72465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Use of Process Simulators Comparison between 2003 and 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550815"/>
              </p:ext>
            </p:extLst>
          </p:nvPr>
        </p:nvGraphicFramePr>
        <p:xfrm>
          <a:off x="115136" y="876300"/>
          <a:ext cx="8885173" cy="380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9806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077"/>
            <a:ext cx="8229600" cy="3912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dirty="0"/>
              <a:t>Q9: How strongly do you agree with this statement, "I was adequately educated at my university to use and understand chemical process simulation programs."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985793"/>
            <a:ext cx="5332506" cy="249144"/>
          </a:xfrm>
        </p:spPr>
        <p:txBody>
          <a:bodyPr/>
          <a:lstStyle/>
          <a:p>
            <a:r>
              <a:rPr dirty="0"/>
              <a:t>Answered: 305    Skipped: 2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47971"/>
              </p:ext>
            </p:extLst>
          </p:nvPr>
        </p:nvGraphicFramePr>
        <p:xfrm>
          <a:off x="6137416" y="945606"/>
          <a:ext cx="2891448" cy="1836784"/>
        </p:xfrm>
        <a:graphic>
          <a:graphicData uri="http://schemas.openxmlformats.org/drawingml/2006/table">
            <a:tbl>
              <a:tblPr firstRow="1" firstCol="1" bandRow="1"/>
              <a:tblGrid>
                <a:gridCol w="1075711">
                  <a:extLst>
                    <a:ext uri="{9D8B030D-6E8A-4147-A177-3AD203B41FA5}">
                      <a16:colId xmlns:a16="http://schemas.microsoft.com/office/drawing/2014/main" val="1097979173"/>
                    </a:ext>
                  </a:extLst>
                </a:gridCol>
                <a:gridCol w="851921">
                  <a:extLst>
                    <a:ext uri="{9D8B030D-6E8A-4147-A177-3AD203B41FA5}">
                      <a16:colId xmlns:a16="http://schemas.microsoft.com/office/drawing/2014/main" val="1400040837"/>
                    </a:ext>
                  </a:extLst>
                </a:gridCol>
                <a:gridCol w="963816">
                  <a:extLst>
                    <a:ext uri="{9D8B030D-6E8A-4147-A177-3AD203B41FA5}">
                      <a16:colId xmlns:a16="http://schemas.microsoft.com/office/drawing/2014/main" val="3813142574"/>
                    </a:ext>
                  </a:extLst>
                </a:gridCol>
              </a:tblGrid>
              <a:tr h="371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636831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804977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30967"/>
                  </a:ext>
                </a:extLst>
              </a:tr>
              <a:tr h="723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Opinion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8" marR="18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224926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990864"/>
              </p:ext>
            </p:extLst>
          </p:nvPr>
        </p:nvGraphicFramePr>
        <p:xfrm>
          <a:off x="226079" y="1362164"/>
          <a:ext cx="5739089" cy="341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13863" y="3115919"/>
            <a:ext cx="2416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Universities preparation for use of chemical process simulators hasn’t changed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Q11: When training is required for a software program, rate the training method that you used.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299    Skipped: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D26A87-FA0C-4EF4-99C5-E7AF2792C674}"/>
              </a:ext>
            </a:extLst>
          </p:cNvPr>
          <p:cNvSpPr txBox="1"/>
          <p:nvPr/>
        </p:nvSpPr>
        <p:spPr>
          <a:xfrm>
            <a:off x="313509" y="950970"/>
            <a:ext cx="8725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you learn new software?  Mostly Self Taught and Colleagues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83321"/>
              </p:ext>
            </p:extLst>
          </p:nvPr>
        </p:nvGraphicFramePr>
        <p:xfrm>
          <a:off x="531635" y="1626956"/>
          <a:ext cx="8007278" cy="293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2675">
                  <a:extLst>
                    <a:ext uri="{9D8B030D-6E8A-4147-A177-3AD203B41FA5}">
                      <a16:colId xmlns:a16="http://schemas.microsoft.com/office/drawing/2014/main" val="1993179534"/>
                    </a:ext>
                  </a:extLst>
                </a:gridCol>
                <a:gridCol w="1616148">
                  <a:extLst>
                    <a:ext uri="{9D8B030D-6E8A-4147-A177-3AD203B41FA5}">
                      <a16:colId xmlns:a16="http://schemas.microsoft.com/office/drawing/2014/main" val="704739491"/>
                    </a:ext>
                  </a:extLst>
                </a:gridCol>
                <a:gridCol w="1616148">
                  <a:extLst>
                    <a:ext uri="{9D8B030D-6E8A-4147-A177-3AD203B41FA5}">
                      <a16:colId xmlns:a16="http://schemas.microsoft.com/office/drawing/2014/main" val="3596048624"/>
                    </a:ext>
                  </a:extLst>
                </a:gridCol>
                <a:gridCol w="1322307">
                  <a:extLst>
                    <a:ext uri="{9D8B030D-6E8A-4147-A177-3AD203B41FA5}">
                      <a16:colId xmlns:a16="http://schemas.microsoft.com/office/drawing/2014/main" val="3023114815"/>
                    </a:ext>
                  </a:extLst>
                </a:gridCol>
              </a:tblGrid>
              <a:tr h="30479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2019*</a:t>
                      </a:r>
                      <a:endParaRPr lang="en-US" sz="2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1997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extLst>
                  <a:ext uri="{0D108BD9-81ED-4DB2-BD59-A6C34878D82A}">
                    <a16:rowId xmlns:a16="http://schemas.microsoft.com/office/drawing/2014/main" val="2552545429"/>
                  </a:ext>
                </a:extLst>
              </a:tr>
              <a:tr h="3047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Self-taught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extLst>
                  <a:ext uri="{0D108BD9-81ED-4DB2-BD59-A6C34878D82A}">
                    <a16:rowId xmlns:a16="http://schemas.microsoft.com/office/drawing/2014/main" val="1495543374"/>
                  </a:ext>
                </a:extLst>
              </a:tr>
              <a:tr h="3047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Colleagues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extLst>
                  <a:ext uri="{0D108BD9-81ED-4DB2-BD59-A6C34878D82A}">
                    <a16:rowId xmlns:a16="http://schemas.microsoft.com/office/drawing/2014/main" val="3241806927"/>
                  </a:ext>
                </a:extLst>
              </a:tr>
              <a:tr h="6018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Company provided training program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extLst>
                  <a:ext uri="{0D108BD9-81ED-4DB2-BD59-A6C34878D82A}">
                    <a16:rowId xmlns:a16="http://schemas.microsoft.com/office/drawing/2014/main" val="3946060072"/>
                  </a:ext>
                </a:extLst>
              </a:tr>
              <a:tr h="902809">
                <a:tc>
                  <a:txBody>
                    <a:bodyPr/>
                    <a:lstStyle/>
                    <a:p>
                      <a:pPr algn="l" fontAlgn="b">
                        <a:buClr>
                          <a:schemeClr val="folHlink"/>
                        </a:buClr>
                        <a:buSzPts val="1100"/>
                        <a:buFont typeface="Calibri" panose="020F0502020204030204" pitchFamily="34" charset="0"/>
                        <a:buChar char="C"/>
                      </a:pP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Others (Training Companies, Tool Vendor, School, etc.)</a:t>
                      </a: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4" marR="1074" marT="1074" marB="0" anchor="b"/>
                </a:tc>
                <a:extLst>
                  <a:ext uri="{0D108BD9-81ED-4DB2-BD59-A6C34878D82A}">
                    <a16:rowId xmlns:a16="http://schemas.microsoft.com/office/drawing/2014/main" val="271582784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72937" y="4774168"/>
            <a:ext cx="626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2019* Combined Primary source &amp; used many times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264224"/>
            <a:ext cx="8229600" cy="391272"/>
          </a:xfrm>
        </p:spPr>
        <p:txBody>
          <a:bodyPr>
            <a:normAutofit fontScale="90000"/>
          </a:bodyPr>
          <a:lstStyle/>
          <a:p>
            <a:r>
              <a:t>Q14: Do you write computer programs at work to solve engineering problems? If so what language do you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303    Skipped: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3422" y="3531641"/>
            <a:ext cx="2215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Shift to Python and MATLAB for programming languages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252288"/>
              </p:ext>
            </p:extLst>
          </p:nvPr>
        </p:nvGraphicFramePr>
        <p:xfrm>
          <a:off x="393593" y="879566"/>
          <a:ext cx="8367230" cy="3991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5" y="333381"/>
            <a:ext cx="8867499" cy="391272"/>
          </a:xfrm>
        </p:spPr>
        <p:txBody>
          <a:bodyPr>
            <a:normAutofit fontScale="90000"/>
          </a:bodyPr>
          <a:lstStyle/>
          <a:p>
            <a:r>
              <a:rPr dirty="0"/>
              <a:t>Q15: How strongly do you agree with this statement? "Your new chemical engineering hires have sufficient education in statistics and data analytics."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303    Skipped: 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29400"/>
              </p:ext>
            </p:extLst>
          </p:nvPr>
        </p:nvGraphicFramePr>
        <p:xfrm>
          <a:off x="660827" y="1024793"/>
          <a:ext cx="7376672" cy="366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70387" y="985793"/>
            <a:ext cx="2489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difference between PhD and BS opinion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1262" y="724653"/>
            <a:ext cx="8660673" cy="3823476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Chemical Engineers predominately use computer programs in their 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Computer programming in industry is not a major task done by </a:t>
            </a:r>
            <a:r>
              <a:rPr lang="en-US" sz="1800" dirty="0" err="1"/>
              <a:t>ChE’s</a:t>
            </a:r>
            <a:r>
              <a:rPr lang="en-US" sz="18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Excel is a major tool used by </a:t>
            </a:r>
            <a:r>
              <a:rPr lang="en-US" sz="1800" dirty="0" err="1"/>
              <a:t>ChE’s</a:t>
            </a:r>
            <a:r>
              <a:rPr lang="en-US" sz="1800" dirty="0"/>
              <a:t> in industry.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The use of Statistical and Numerical Analysis software has increased in use by </a:t>
            </a:r>
            <a:r>
              <a:rPr lang="en-US" sz="1800" dirty="0" err="1"/>
              <a:t>ChE’s</a:t>
            </a:r>
            <a:r>
              <a:rPr lang="en-US" sz="1800" dirty="0"/>
              <a:t> in industry.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The use of MATLAB and Python has increased from 2003.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Machine Learning and Statistics and Data Analytics is an area that is expected to grow in the future. We need to evaluate the effectiveness of our teaching of this subject.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The effective use of Python and data analytics are emerging opportunities in education.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Software tutorials are needed that faculty, students, and industry could 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485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E5A7-919B-254F-B420-145CFD83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08F5F-368B-F14C-A761-6695B6B7F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1835582"/>
            <a:ext cx="8482012" cy="3394472"/>
          </a:xfrm>
        </p:spPr>
        <p:txBody>
          <a:bodyPr>
            <a:normAutofit/>
          </a:bodyPr>
          <a:lstStyle/>
          <a:p>
            <a:r>
              <a:rPr lang="en-US" sz="2800" dirty="0"/>
              <a:t>Questions asked: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is computing taught in the curriculum?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Is it effective?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What are the needs?</a:t>
            </a:r>
          </a:p>
        </p:txBody>
      </p:sp>
      <p:sp>
        <p:nvSpPr>
          <p:cNvPr id="4" name="Rectangle 3"/>
          <p:cNvSpPr/>
          <p:nvPr/>
        </p:nvSpPr>
        <p:spPr>
          <a:xfrm>
            <a:off x="204788" y="277916"/>
            <a:ext cx="8048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Computing in Chemical Engineering: Universities</a:t>
            </a:r>
          </a:p>
        </p:txBody>
      </p:sp>
    </p:spTree>
    <p:extLst>
      <p:ext uri="{BB962C8B-B14F-4D97-AF65-F5344CB8AC3E}">
        <p14:creationId xmlns:p14="http://schemas.microsoft.com/office/powerpoint/2010/main" val="404981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497C-AED8-5547-B3C2-CCC03AB4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34C2-DEAB-C742-A736-C8D5D6D1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83" y="811179"/>
            <a:ext cx="8482012" cy="490676"/>
          </a:xfrm>
        </p:spPr>
        <p:txBody>
          <a:bodyPr>
            <a:normAutofit/>
          </a:bodyPr>
          <a:lstStyle/>
          <a:p>
            <a:r>
              <a:rPr lang="en-US" sz="2000" dirty="0"/>
              <a:t>Is computer programming taught to your chemical engineering students?</a:t>
            </a:r>
          </a:p>
        </p:txBody>
      </p:sp>
      <p:pic>
        <p:nvPicPr>
          <p:cNvPr id="4" name="Picture 3" descr="table1765137500.png">
            <a:extLst>
              <a:ext uri="{FF2B5EF4-FFF2-40B4-BE49-F238E27FC236}">
                <a16:creationId xmlns:a16="http://schemas.microsoft.com/office/drawing/2014/main" id="{7AA263F6-D6FD-5046-A689-CF6E5C2BC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95" y="1446386"/>
            <a:ext cx="8194906" cy="304894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A8383CB-CD18-5A4B-ABB2-D5242F32115D}"/>
              </a:ext>
            </a:extLst>
          </p:cNvPr>
          <p:cNvSpPr/>
          <p:nvPr/>
        </p:nvSpPr>
        <p:spPr>
          <a:xfrm>
            <a:off x="7156970" y="2594701"/>
            <a:ext cx="1103827" cy="11164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BBE36-D7E5-8D48-A06A-F064BE8A063D}"/>
              </a:ext>
            </a:extLst>
          </p:cNvPr>
          <p:cNvSpPr txBox="1"/>
          <p:nvPr/>
        </p:nvSpPr>
        <p:spPr>
          <a:xfrm>
            <a:off x="1094464" y="4579113"/>
            <a:ext cx="67120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/>
              <a:t>Programming is taught by chemical engineering faculty.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19524" y="3669491"/>
            <a:ext cx="2254102" cy="106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8127" y="3234325"/>
            <a:ext cx="2254102" cy="106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AFDE192-79C3-8C4C-B436-2A98B25B9838}"/>
              </a:ext>
            </a:extLst>
          </p:cNvPr>
          <p:cNvSpPr txBox="1"/>
          <p:nvPr/>
        </p:nvSpPr>
        <p:spPr>
          <a:xfrm>
            <a:off x="204788" y="180440"/>
            <a:ext cx="876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How is computing taught in the curriculum?</a:t>
            </a:r>
          </a:p>
        </p:txBody>
      </p:sp>
    </p:spTree>
    <p:extLst>
      <p:ext uri="{BB962C8B-B14F-4D97-AF65-F5344CB8AC3E}">
        <p14:creationId xmlns:p14="http://schemas.microsoft.com/office/powerpoint/2010/main" val="26934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497C-AED8-5547-B3C2-CCC03AB4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200" dirty="0"/>
            </a:br>
            <a:r>
              <a:rPr lang="en-US" sz="3200" dirty="0"/>
              <a:t>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34C2-DEAB-C742-A736-C8D5D6D1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79" y="1633776"/>
            <a:ext cx="3558340" cy="3263504"/>
          </a:xfrm>
        </p:spPr>
        <p:txBody>
          <a:bodyPr>
            <a:normAutofit/>
          </a:bodyPr>
          <a:lstStyle/>
          <a:p>
            <a:r>
              <a:rPr lang="en-US" sz="2400" dirty="0"/>
              <a:t>What language is taught?</a:t>
            </a:r>
          </a:p>
          <a:p>
            <a:endParaRPr lang="en-US" sz="2400" dirty="0"/>
          </a:p>
          <a:p>
            <a:r>
              <a:rPr lang="en-US" sz="2400" dirty="0"/>
              <a:t>Python is new since previous surveys, MATLAB is not.</a:t>
            </a:r>
          </a:p>
          <a:p>
            <a:endParaRPr lang="en-US" sz="2400" dirty="0"/>
          </a:p>
        </p:txBody>
      </p:sp>
      <p:pic>
        <p:nvPicPr>
          <p:cNvPr id="5" name="Picture 4" descr="chart1765137510.png">
            <a:extLst>
              <a:ext uri="{FF2B5EF4-FFF2-40B4-BE49-F238E27FC236}">
                <a16:creationId xmlns:a16="http://schemas.microsoft.com/office/drawing/2014/main" id="{05BF9435-85C3-DC4D-A36E-5E8CD5A7D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134" y="869295"/>
            <a:ext cx="4839900" cy="108472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E65653-39F2-F94F-B375-BD397B97812C}"/>
              </a:ext>
            </a:extLst>
          </p:cNvPr>
          <p:cNvSpPr txBox="1"/>
          <p:nvPr/>
        </p:nvSpPr>
        <p:spPr>
          <a:xfrm>
            <a:off x="204788" y="180440"/>
            <a:ext cx="876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How is computing taught in the curriculum?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763AD1-511C-214F-90FD-5D00CDB74825}"/>
              </a:ext>
            </a:extLst>
          </p:cNvPr>
          <p:cNvCxnSpPr>
            <a:cxnSpLocks/>
          </p:cNvCxnSpPr>
          <p:nvPr/>
        </p:nvCxnSpPr>
        <p:spPr>
          <a:xfrm flipV="1">
            <a:off x="1146874" y="1633776"/>
            <a:ext cx="3471621" cy="124891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F69E45-4A8A-564B-A868-97CD442AA4EB}"/>
              </a:ext>
            </a:extLst>
          </p:cNvPr>
          <p:cNvCxnSpPr>
            <a:cxnSpLocks/>
          </p:cNvCxnSpPr>
          <p:nvPr/>
        </p:nvCxnSpPr>
        <p:spPr>
          <a:xfrm flipV="1">
            <a:off x="2619214" y="2231754"/>
            <a:ext cx="1937289" cy="165832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0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497C-AED8-5547-B3C2-CCC03AB4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34C2-DEAB-C742-A736-C8D5D6D1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802654"/>
            <a:ext cx="8482012" cy="3394472"/>
          </a:xfrm>
        </p:spPr>
        <p:txBody>
          <a:bodyPr>
            <a:normAutofit/>
          </a:bodyPr>
          <a:lstStyle/>
          <a:p>
            <a:r>
              <a:rPr lang="en-US" sz="2000" dirty="0"/>
              <a:t>What courses cover statistics or data analytics?</a:t>
            </a:r>
          </a:p>
          <a:p>
            <a:endParaRPr lang="en-US" sz="2400" dirty="0"/>
          </a:p>
        </p:txBody>
      </p:sp>
      <p:pic>
        <p:nvPicPr>
          <p:cNvPr id="5" name="Picture 4" descr="table1765137520.png">
            <a:extLst>
              <a:ext uri="{FF2B5EF4-FFF2-40B4-BE49-F238E27FC236}">
                <a16:creationId xmlns:a16="http://schemas.microsoft.com/office/drawing/2014/main" id="{C28203CF-C523-3340-9291-90FEC736E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569" y="1391370"/>
            <a:ext cx="6631079" cy="300296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FCEC997-B9CF-2642-BCF9-60885F7F6BAD}"/>
              </a:ext>
            </a:extLst>
          </p:cNvPr>
          <p:cNvSpPr/>
          <p:nvPr/>
        </p:nvSpPr>
        <p:spPr>
          <a:xfrm>
            <a:off x="6725653" y="1938983"/>
            <a:ext cx="818147" cy="1022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2BBE36-D7E5-8D48-A06A-F064BE8A063D}"/>
              </a:ext>
            </a:extLst>
          </p:cNvPr>
          <p:cNvSpPr txBox="1"/>
          <p:nvPr/>
        </p:nvSpPr>
        <p:spPr>
          <a:xfrm>
            <a:off x="2145107" y="4548117"/>
            <a:ext cx="46987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/>
              <a:t>Statistics or data analytics is required.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0223B-C380-6240-A2BF-CB5A96B8BF38}"/>
              </a:ext>
            </a:extLst>
          </p:cNvPr>
          <p:cNvSpPr txBox="1"/>
          <p:nvPr/>
        </p:nvSpPr>
        <p:spPr>
          <a:xfrm>
            <a:off x="204788" y="180440"/>
            <a:ext cx="876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How is computing taught in the curriculum?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F239B1-EDE4-0A4E-906E-C9F82BFA66C4}"/>
              </a:ext>
            </a:extLst>
          </p:cNvPr>
          <p:cNvCxnSpPr>
            <a:cxnSpLocks/>
          </p:cNvCxnSpPr>
          <p:nvPr/>
        </p:nvCxnSpPr>
        <p:spPr>
          <a:xfrm>
            <a:off x="3962254" y="2833208"/>
            <a:ext cx="5322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94793A-2B45-AE41-B920-350C79436885}"/>
              </a:ext>
            </a:extLst>
          </p:cNvPr>
          <p:cNvCxnSpPr>
            <a:cxnSpLocks/>
          </p:cNvCxnSpPr>
          <p:nvPr/>
        </p:nvCxnSpPr>
        <p:spPr>
          <a:xfrm>
            <a:off x="3975172" y="2303680"/>
            <a:ext cx="5322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60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497C-AED8-5547-B3C2-CCC03AB4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34C2-DEAB-C742-A736-C8D5D6D1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678298"/>
            <a:ext cx="8482012" cy="3394472"/>
          </a:xfrm>
        </p:spPr>
        <p:txBody>
          <a:bodyPr>
            <a:normAutofit/>
          </a:bodyPr>
          <a:lstStyle/>
          <a:p>
            <a:r>
              <a:rPr lang="en-US" sz="2000" dirty="0"/>
              <a:t>Is there integration of software between courses?</a:t>
            </a:r>
          </a:p>
          <a:p>
            <a:endParaRPr lang="en-US" sz="2000" dirty="0"/>
          </a:p>
        </p:txBody>
      </p:sp>
      <p:pic>
        <p:nvPicPr>
          <p:cNvPr id="6" name="Picture 5" descr="table1765137530.png">
            <a:extLst>
              <a:ext uri="{FF2B5EF4-FFF2-40B4-BE49-F238E27FC236}">
                <a16:creationId xmlns:a16="http://schemas.microsoft.com/office/drawing/2014/main" id="{37DECFCD-6069-2147-8FED-080A719B7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75" y="1124757"/>
            <a:ext cx="8482012" cy="3384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90A90A-8F33-DF4F-AB40-1AE2143A6A3C}"/>
              </a:ext>
            </a:extLst>
          </p:cNvPr>
          <p:cNvSpPr txBox="1"/>
          <p:nvPr/>
        </p:nvSpPr>
        <p:spPr>
          <a:xfrm>
            <a:off x="1560498" y="4597875"/>
            <a:ext cx="61302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/>
              <a:t>Students are learning multiple software packages.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D90A8-F08C-8449-B2C3-42C142CD8626}"/>
              </a:ext>
            </a:extLst>
          </p:cNvPr>
          <p:cNvSpPr txBox="1"/>
          <p:nvPr/>
        </p:nvSpPr>
        <p:spPr>
          <a:xfrm>
            <a:off x="204788" y="180440"/>
            <a:ext cx="876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How is computing taught in the curriculum?</a:t>
            </a:r>
          </a:p>
        </p:txBody>
      </p:sp>
    </p:spTree>
    <p:extLst>
      <p:ext uri="{BB962C8B-B14F-4D97-AF65-F5344CB8AC3E}">
        <p14:creationId xmlns:p14="http://schemas.microsoft.com/office/powerpoint/2010/main" val="193603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FEAB-1230-5548-88D2-B8A4EE78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A2F29-EC06-1441-B292-607AFB5BE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735161"/>
            <a:ext cx="8482012" cy="3394472"/>
          </a:xfrm>
        </p:spPr>
        <p:txBody>
          <a:bodyPr>
            <a:normAutofit/>
          </a:bodyPr>
          <a:lstStyle/>
          <a:p>
            <a:r>
              <a:rPr lang="en-US" sz="2000" dirty="0"/>
              <a:t>Do you agree with the statement, “Graduates are well prepared to use computer software and programming to solve engineering problems?”</a:t>
            </a:r>
          </a:p>
        </p:txBody>
      </p:sp>
      <p:pic>
        <p:nvPicPr>
          <p:cNvPr id="4" name="Picture 3" descr="chart1765137540.png">
            <a:extLst>
              <a:ext uri="{FF2B5EF4-FFF2-40B4-BE49-F238E27FC236}">
                <a16:creationId xmlns:a16="http://schemas.microsoft.com/office/drawing/2014/main" id="{A412651A-985E-B042-8671-17E4964E6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02" y="1601614"/>
            <a:ext cx="5929713" cy="34939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2BBE36-D7E5-8D48-A06A-F064BE8A063D}"/>
              </a:ext>
            </a:extLst>
          </p:cNvPr>
          <p:cNvSpPr txBox="1"/>
          <p:nvPr/>
        </p:nvSpPr>
        <p:spPr>
          <a:xfrm>
            <a:off x="4216142" y="3346798"/>
            <a:ext cx="4498347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/>
              <a:t>Just over half of </a:t>
            </a:r>
            <a:r>
              <a:rPr lang="en-US" sz="2400" i="1" u="sng" dirty="0"/>
              <a:t>faculty</a:t>
            </a:r>
            <a:r>
              <a:rPr lang="en-US" sz="2400" i="1" dirty="0"/>
              <a:t> believe </a:t>
            </a:r>
          </a:p>
          <a:p>
            <a:r>
              <a:rPr lang="en-US" sz="2400" i="1" dirty="0"/>
              <a:t>that students are well prepared.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E13FCB-043D-3643-8DFB-96C44F6D786E}"/>
              </a:ext>
            </a:extLst>
          </p:cNvPr>
          <p:cNvSpPr txBox="1"/>
          <p:nvPr/>
        </p:nvSpPr>
        <p:spPr>
          <a:xfrm>
            <a:off x="204788" y="180440"/>
            <a:ext cx="7378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How well are our students prepared?</a:t>
            </a:r>
          </a:p>
        </p:txBody>
      </p:sp>
    </p:spTree>
    <p:extLst>
      <p:ext uri="{BB962C8B-B14F-4D97-AF65-F5344CB8AC3E}">
        <p14:creationId xmlns:p14="http://schemas.microsoft.com/office/powerpoint/2010/main" val="2637120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C3DB-7713-DE47-BA50-641CF1416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C001-2727-C34D-BA8A-D8D4F0EC2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777097"/>
            <a:ext cx="8482012" cy="3394472"/>
          </a:xfrm>
        </p:spPr>
        <p:txBody>
          <a:bodyPr>
            <a:normAutofit/>
          </a:bodyPr>
          <a:lstStyle/>
          <a:p>
            <a:r>
              <a:rPr lang="en-US" sz="2000" dirty="0"/>
              <a:t>What are the barriers that faculty have for not using computer aids effectively in your undergraduate curriculum? </a:t>
            </a:r>
          </a:p>
        </p:txBody>
      </p:sp>
      <p:pic>
        <p:nvPicPr>
          <p:cNvPr id="4" name="Picture 3" descr="table1765137550.png">
            <a:extLst>
              <a:ext uri="{FF2B5EF4-FFF2-40B4-BE49-F238E27FC236}">
                <a16:creationId xmlns:a16="http://schemas.microsoft.com/office/drawing/2014/main" id="{60041C63-98EC-0D4B-ABF7-5C3DFC2AF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4" y="1645921"/>
            <a:ext cx="8802480" cy="327499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0673CA0-160A-5342-851A-6DA44F0DB4EF}"/>
              </a:ext>
            </a:extLst>
          </p:cNvPr>
          <p:cNvSpPr/>
          <p:nvPr/>
        </p:nvSpPr>
        <p:spPr>
          <a:xfrm>
            <a:off x="7262520" y="1912932"/>
            <a:ext cx="1106565" cy="1526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A88CBE-4F34-FB43-946D-B7735A783910}"/>
              </a:ext>
            </a:extLst>
          </p:cNvPr>
          <p:cNvSpPr txBox="1"/>
          <p:nvPr/>
        </p:nvSpPr>
        <p:spPr>
          <a:xfrm>
            <a:off x="204788" y="180440"/>
            <a:ext cx="419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What are the needs?</a:t>
            </a:r>
          </a:p>
        </p:txBody>
      </p:sp>
    </p:spTree>
    <p:extLst>
      <p:ext uri="{BB962C8B-B14F-4D97-AF65-F5344CB8AC3E}">
        <p14:creationId xmlns:p14="http://schemas.microsoft.com/office/powerpoint/2010/main" val="4212998082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1095</TotalTime>
  <Words>1082</Words>
  <Application>Microsoft Macintosh PowerPoint</Application>
  <PresentationFormat>On-screen Show (16:9)</PresentationFormat>
  <Paragraphs>193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Helvetica Neue</vt:lpstr>
      <vt:lpstr>Times New Roman</vt:lpstr>
      <vt:lpstr>SM-template-20140529</vt:lpstr>
      <vt:lpstr>Data slides</vt:lpstr>
      <vt:lpstr>Response Summary</vt:lpstr>
      <vt:lpstr>Computing in Chemical Engineering Survey</vt:lpstr>
      <vt:lpstr>    </vt:lpstr>
      <vt:lpstr> </vt:lpstr>
      <vt:lpstr>PowerPoint Presentation</vt:lpstr>
      <vt:lpstr>      </vt:lpstr>
      <vt:lpstr>   </vt:lpstr>
      <vt:lpstr>   </vt:lpstr>
      <vt:lpstr>    </vt:lpstr>
      <vt:lpstr> </vt:lpstr>
      <vt:lpstr>   </vt:lpstr>
      <vt:lpstr>307</vt:lpstr>
      <vt:lpstr>No respondents had an MS degree!</vt:lpstr>
      <vt:lpstr>Computing in Industry comparison with previous years</vt:lpstr>
      <vt:lpstr>Q3: Professional Experience</vt:lpstr>
      <vt:lpstr>Q4: Which of the following is most appropriate for your industry? Please rank these from 1 being the most important and 4 least important.   Chose N/A if the choice is not applicable for your industry.</vt:lpstr>
      <vt:lpstr>Q4: Which of the following is most appropriate for your industry? Please rank these from 1 being the most important and 4 least important.  Chose N/A if the choice is not applicable for your industry.</vt:lpstr>
      <vt:lpstr>Q4: Which of the following is most appropriate for your industry? Please rank these from 1 being the most important and 4 least important.  Chose N/A if the choice is not applicable for your industry.</vt:lpstr>
      <vt:lpstr>PowerPoint Presentation</vt:lpstr>
      <vt:lpstr>PowerPoint Presentation</vt:lpstr>
      <vt:lpstr>Use of Process Simulators Comparison between 2003 and 2019</vt:lpstr>
      <vt:lpstr>Q9: How strongly do you agree with this statement, "I was adequately educated at my university to use and understand chemical process simulation programs."</vt:lpstr>
      <vt:lpstr>Q11: When training is required for a software program, rate the training method that you used.</vt:lpstr>
      <vt:lpstr>Q14: Do you write computer programs at work to solve engineering problems? If so what language do you use?</vt:lpstr>
      <vt:lpstr>Q15: How strongly do you agree with this statement? "Your new chemical engineering hires have sufficient education in statistics and data analytics."</vt:lpstr>
      <vt:lpstr>Conclusions</vt:lpstr>
    </vt:vector>
  </TitlesOfParts>
  <Company>SurveyMonkey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Grover, Martha A</cp:lastModifiedBy>
  <cp:revision>159</cp:revision>
  <dcterms:created xsi:type="dcterms:W3CDTF">2014-01-30T23:18:11Z</dcterms:created>
  <dcterms:modified xsi:type="dcterms:W3CDTF">2019-11-13T19:57:10Z</dcterms:modified>
</cp:coreProperties>
</file>