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1554" r:id="rId2"/>
    <p:sldId id="2229" r:id="rId3"/>
    <p:sldId id="1552" r:id="rId4"/>
    <p:sldId id="1553" r:id="rId5"/>
    <p:sldId id="371" r:id="rId6"/>
    <p:sldId id="2231" r:id="rId7"/>
    <p:sldId id="269" r:id="rId8"/>
    <p:sldId id="261" r:id="rId9"/>
    <p:sldId id="262" r:id="rId10"/>
    <p:sldId id="265" r:id="rId11"/>
    <p:sldId id="427" r:id="rId12"/>
    <p:sldId id="1563" r:id="rId13"/>
    <p:sldId id="432" r:id="rId14"/>
    <p:sldId id="879" r:id="rId15"/>
    <p:sldId id="411" r:id="rId16"/>
    <p:sldId id="2230" r:id="rId17"/>
    <p:sldId id="223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B3B2C9-0E20-3FF6-2D79-E6718DDF948A}" name="Kevin Spiekermann" initials="KS" userId="AEhfgBBSYgcGaXg82cLlNJ1e2yrb8hkwmsgLj2XQve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942"/>
    <a:srgbClr val="F3D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592A3-104B-4410-B65E-3AAAFAE779F0}" v="194" dt="2021-08-17T01:13:37.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431" autoAdjust="0"/>
  </p:normalViewPr>
  <p:slideViewPr>
    <p:cSldViewPr snapToGrid="0">
      <p:cViewPr varScale="1">
        <p:scale>
          <a:sx n="57" d="100"/>
          <a:sy n="57" d="100"/>
        </p:scale>
        <p:origin x="103" y="26"/>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00" d="100"/>
        <a:sy n="100" d="100"/>
      </p:scale>
      <p:origin x="0" y="-552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66"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piekermann" clId="Web-{590592A3-104B-4410-B65E-3AAAFAE779F0}"/>
    <pc:docChg chg="mod modSld">
      <pc:chgData name="Kevin Spiekermann" userId="" providerId="" clId="Web-{590592A3-104B-4410-B65E-3AAAFAE779F0}" dt="2021-08-17T01:13:37.491" v="106" actId="20577"/>
      <pc:docMkLst>
        <pc:docMk/>
      </pc:docMkLst>
      <pc:sldChg chg="modSp">
        <pc:chgData name="Kevin Spiekermann" userId="" providerId="" clId="Web-{590592A3-104B-4410-B65E-3AAAFAE779F0}" dt="2021-08-17T01:07:15.294" v="29"/>
        <pc:sldMkLst>
          <pc:docMk/>
          <pc:sldMk cId="1223188397" sldId="414"/>
        </pc:sldMkLst>
        <pc:graphicFrameChg chg="mod modGraphic">
          <ac:chgData name="Kevin Spiekermann" userId="" providerId="" clId="Web-{590592A3-104B-4410-B65E-3AAAFAE779F0}" dt="2021-08-17T01:07:15.294" v="29"/>
          <ac:graphicFrameMkLst>
            <pc:docMk/>
            <pc:sldMk cId="1223188397" sldId="414"/>
            <ac:graphicFrameMk id="6" creationId="{00000000-0000-0000-0000-000000000000}"/>
          </ac:graphicFrameMkLst>
        </pc:graphicFrameChg>
      </pc:sldChg>
      <pc:sldChg chg="modSp">
        <pc:chgData name="Kevin Spiekermann" userId="" providerId="" clId="Web-{590592A3-104B-4410-B65E-3AAAFAE779F0}" dt="2021-08-17T01:13:37.491" v="106" actId="20577"/>
        <pc:sldMkLst>
          <pc:docMk/>
          <pc:sldMk cId="49888456" sldId="671"/>
        </pc:sldMkLst>
        <pc:spChg chg="mod">
          <ac:chgData name="Kevin Spiekermann" userId="" providerId="" clId="Web-{590592A3-104B-4410-B65E-3AAAFAE779F0}" dt="2021-08-17T01:13:37.491" v="106" actId="20577"/>
          <ac:spMkLst>
            <pc:docMk/>
            <pc:sldMk cId="49888456" sldId="671"/>
            <ac:spMk id="3" creationId="{89BB5CE7-A76A-7F45-89B1-2D3E9DB0DB9B}"/>
          </ac:spMkLst>
        </pc:spChg>
      </pc:sldChg>
      <pc:sldChg chg="modSp addCm">
        <pc:chgData name="Kevin Spiekermann" userId="" providerId="" clId="Web-{590592A3-104B-4410-B65E-3AAAFAE779F0}" dt="2021-08-17T01:11:52.254" v="99" actId="20577"/>
        <pc:sldMkLst>
          <pc:docMk/>
          <pc:sldMk cId="2256048169" sldId="2227"/>
        </pc:sldMkLst>
        <pc:spChg chg="mod">
          <ac:chgData name="Kevin Spiekermann" userId="" providerId="" clId="Web-{590592A3-104B-4410-B65E-3AAAFAE779F0}" dt="2021-08-17T01:11:52.254" v="99" actId="20577"/>
          <ac:spMkLst>
            <pc:docMk/>
            <pc:sldMk cId="2256048169" sldId="2227"/>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2B061-0A51-AC46-86DA-80F325E723D2}"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3DF0B09C-58BC-F74F-AC9C-ADA783853920}">
      <dgm:prSet phldrT="[Text]" custT="1"/>
      <dgm:spPr>
        <a:solidFill>
          <a:srgbClr val="B5D745"/>
        </a:solidFill>
      </dgm:spPr>
      <dgm:t>
        <a:bodyPr lIns="0" tIns="0" rIns="0" bIns="0"/>
        <a:lstStyle/>
        <a:p>
          <a:pPr>
            <a:lnSpc>
              <a:spcPct val="100000"/>
            </a:lnSpc>
          </a:pPr>
          <a:r>
            <a:rPr lang="en-US" sz="1600" b="1" i="0" dirty="0">
              <a:solidFill>
                <a:schemeClr val="tx1"/>
              </a:solidFill>
              <a:latin typeface="Avenir Black" panose="02000503020000020003" pitchFamily="2" charset="0"/>
            </a:rPr>
            <a:t>Plant-level operational data</a:t>
          </a:r>
        </a:p>
      </dgm:t>
    </dgm:pt>
    <dgm:pt modelId="{06D728EA-4FC2-2247-846B-40AEB23F3342}" type="parTrans" cxnId="{6441F4E1-16C4-8C40-B435-102C72D9E957}">
      <dgm:prSet/>
      <dgm:spPr/>
      <dgm:t>
        <a:bodyPr/>
        <a:lstStyle/>
        <a:p>
          <a:endParaRPr lang="en-US" sz="1600"/>
        </a:p>
      </dgm:t>
    </dgm:pt>
    <dgm:pt modelId="{2718C543-5778-E148-ADD8-FD492FFC7B5E}" type="sibTrans" cxnId="{6441F4E1-16C4-8C40-B435-102C72D9E957}">
      <dgm:prSet/>
      <dgm:spPr/>
      <dgm:t>
        <a:bodyPr/>
        <a:lstStyle/>
        <a:p>
          <a:endParaRPr lang="en-US" sz="1600"/>
        </a:p>
      </dgm:t>
    </dgm:pt>
    <dgm:pt modelId="{56B7CB7C-9D61-AB4B-8FF6-8FA92694FE2F}">
      <dgm:prSet phldrT="[Text]" custT="1"/>
      <dgm:spPr>
        <a:solidFill>
          <a:srgbClr val="2C8790"/>
        </a:solidFill>
      </dgm:spPr>
      <dgm:t>
        <a:bodyPr/>
        <a:lstStyle/>
        <a:p>
          <a:pPr>
            <a:lnSpc>
              <a:spcPct val="100000"/>
            </a:lnSpc>
          </a:pPr>
          <a:r>
            <a:rPr lang="en-US" sz="1600" b="1" i="0" dirty="0">
              <a:latin typeface="Avenir Black" panose="02000503020000020003" pitchFamily="2" charset="0"/>
            </a:rPr>
            <a:t>Optimize inspection resource allocation</a:t>
          </a:r>
        </a:p>
      </dgm:t>
    </dgm:pt>
    <dgm:pt modelId="{7D42A358-2DD4-AE4C-AD2C-1A32DE9E317E}" type="parTrans" cxnId="{017AA215-82B4-5B4C-9A12-3F721784B18B}">
      <dgm:prSet custT="1"/>
      <dgm:spPr/>
      <dgm:t>
        <a:bodyPr/>
        <a:lstStyle/>
        <a:p>
          <a:endParaRPr lang="en-US" sz="1600"/>
        </a:p>
      </dgm:t>
    </dgm:pt>
    <dgm:pt modelId="{3157AEDE-E7DB-054B-8DD6-7EC849443B60}" type="sibTrans" cxnId="{017AA215-82B4-5B4C-9A12-3F721784B18B}">
      <dgm:prSet/>
      <dgm:spPr/>
      <dgm:t>
        <a:bodyPr/>
        <a:lstStyle/>
        <a:p>
          <a:endParaRPr lang="en-US" sz="1600"/>
        </a:p>
      </dgm:t>
    </dgm:pt>
    <dgm:pt modelId="{0E10DA96-4F25-7244-9454-590054390824}">
      <dgm:prSet phldrT="[Text]" custT="1"/>
      <dgm:spPr>
        <a:solidFill>
          <a:srgbClr val="2F3084"/>
        </a:solidFill>
      </dgm:spPr>
      <dgm:t>
        <a:bodyPr/>
        <a:lstStyle/>
        <a:p>
          <a:pPr>
            <a:lnSpc>
              <a:spcPct val="100000"/>
            </a:lnSpc>
          </a:pPr>
          <a:r>
            <a:rPr lang="en-US" sz="1600" b="1" i="0" dirty="0">
              <a:latin typeface="Avenir Black" panose="02000503020000020003" pitchFamily="2" charset="0"/>
            </a:rPr>
            <a:t>Root cause analysis for low quality output</a:t>
          </a:r>
        </a:p>
      </dgm:t>
    </dgm:pt>
    <dgm:pt modelId="{12638A3F-0EBD-CB49-9440-003E26CCC147}" type="parTrans" cxnId="{D18F05DF-D496-8F41-8A47-8A7EADEA07F5}">
      <dgm:prSet custT="1"/>
      <dgm:spPr/>
      <dgm:t>
        <a:bodyPr/>
        <a:lstStyle/>
        <a:p>
          <a:endParaRPr lang="en-US" sz="1600"/>
        </a:p>
      </dgm:t>
    </dgm:pt>
    <dgm:pt modelId="{9AEB6967-5932-5D4C-BF3B-934379372E6C}" type="sibTrans" cxnId="{D18F05DF-D496-8F41-8A47-8A7EADEA07F5}">
      <dgm:prSet/>
      <dgm:spPr/>
      <dgm:t>
        <a:bodyPr/>
        <a:lstStyle/>
        <a:p>
          <a:endParaRPr lang="en-US" sz="1600"/>
        </a:p>
      </dgm:t>
    </dgm:pt>
    <dgm:pt modelId="{B464B8EB-A048-7A43-ACBC-D7526FC1F5DB}">
      <dgm:prSet phldrT="[Text]" custT="1"/>
      <dgm:spPr>
        <a:solidFill>
          <a:srgbClr val="2F3084"/>
        </a:solidFill>
      </dgm:spPr>
      <dgm:t>
        <a:bodyPr/>
        <a:lstStyle/>
        <a:p>
          <a:pPr>
            <a:lnSpc>
              <a:spcPct val="100000"/>
            </a:lnSpc>
          </a:pPr>
          <a:r>
            <a:rPr lang="en-US" sz="1600" b="1" i="0" dirty="0">
              <a:latin typeface="Avenir Black" panose="02000503020000020003" pitchFamily="2" charset="0"/>
            </a:rPr>
            <a:t>Early, automated quality detection</a:t>
          </a:r>
        </a:p>
      </dgm:t>
    </dgm:pt>
    <dgm:pt modelId="{595F9994-FCC7-3146-B2E3-D5EEE2204238}" type="parTrans" cxnId="{B465D281-1507-E94A-9877-F1D7FF0FBFEC}">
      <dgm:prSet custT="1"/>
      <dgm:spPr/>
      <dgm:t>
        <a:bodyPr/>
        <a:lstStyle/>
        <a:p>
          <a:endParaRPr lang="en-US" sz="1600"/>
        </a:p>
      </dgm:t>
    </dgm:pt>
    <dgm:pt modelId="{7FACAB44-B633-B740-8AFD-FF1232921F40}" type="sibTrans" cxnId="{B465D281-1507-E94A-9877-F1D7FF0FBFEC}">
      <dgm:prSet/>
      <dgm:spPr/>
      <dgm:t>
        <a:bodyPr/>
        <a:lstStyle/>
        <a:p>
          <a:endParaRPr lang="en-US" sz="1600"/>
        </a:p>
      </dgm:t>
    </dgm:pt>
    <dgm:pt modelId="{C288975A-E4AA-0240-ACDE-664BBA14DD3F}">
      <dgm:prSet phldrT="[Text]" custT="1"/>
      <dgm:spPr>
        <a:solidFill>
          <a:srgbClr val="2C8790"/>
        </a:solidFill>
      </dgm:spPr>
      <dgm:t>
        <a:bodyPr/>
        <a:lstStyle/>
        <a:p>
          <a:pPr>
            <a:lnSpc>
              <a:spcPct val="100000"/>
            </a:lnSpc>
          </a:pPr>
          <a:r>
            <a:rPr lang="en-US" sz="1600" b="1" i="0" dirty="0">
              <a:latin typeface="Avenir Black" panose="02000503020000020003" pitchFamily="2" charset="0"/>
            </a:rPr>
            <a:t>Optimize production scheduling</a:t>
          </a:r>
        </a:p>
      </dgm:t>
    </dgm:pt>
    <dgm:pt modelId="{6997E3FF-C93E-1546-B7BD-811B6115850E}" type="parTrans" cxnId="{CE69E32C-FE1F-1544-8195-9DA9D8E695CA}">
      <dgm:prSet custT="1"/>
      <dgm:spPr/>
      <dgm:t>
        <a:bodyPr/>
        <a:lstStyle/>
        <a:p>
          <a:endParaRPr lang="en-US" sz="1600"/>
        </a:p>
      </dgm:t>
    </dgm:pt>
    <dgm:pt modelId="{8B7D36F2-F47B-D244-9F9A-BFDED313BE2D}" type="sibTrans" cxnId="{CE69E32C-FE1F-1544-8195-9DA9D8E695CA}">
      <dgm:prSet/>
      <dgm:spPr/>
      <dgm:t>
        <a:bodyPr/>
        <a:lstStyle/>
        <a:p>
          <a:endParaRPr lang="en-US" sz="1600"/>
        </a:p>
      </dgm:t>
    </dgm:pt>
    <dgm:pt modelId="{972D546E-059E-4D4E-8034-4046D43A1C44}">
      <dgm:prSet phldrT="[Text]" custT="1"/>
      <dgm:spPr>
        <a:solidFill>
          <a:srgbClr val="2C8790"/>
        </a:solidFill>
      </dgm:spPr>
      <dgm:t>
        <a:bodyPr/>
        <a:lstStyle/>
        <a:p>
          <a:pPr>
            <a:lnSpc>
              <a:spcPct val="100000"/>
            </a:lnSpc>
          </a:pPr>
          <a:r>
            <a:rPr lang="en-US" sz="1600" b="1" i="0" dirty="0">
              <a:latin typeface="Avenir Black" panose="02000503020000020003" pitchFamily="2" charset="0"/>
            </a:rPr>
            <a:t>Predict machinery maintenance needs</a:t>
          </a:r>
        </a:p>
      </dgm:t>
    </dgm:pt>
    <dgm:pt modelId="{6E68D852-1FCB-1145-93AF-D14AE9D4322B}" type="parTrans" cxnId="{CFCECB36-F67D-0D46-AA95-65B55540F9D3}">
      <dgm:prSet custT="1"/>
      <dgm:spPr/>
      <dgm:t>
        <a:bodyPr/>
        <a:lstStyle/>
        <a:p>
          <a:endParaRPr lang="en-US" sz="1600"/>
        </a:p>
      </dgm:t>
    </dgm:pt>
    <dgm:pt modelId="{A9B62444-8874-674D-BA89-661E98648ADB}" type="sibTrans" cxnId="{CFCECB36-F67D-0D46-AA95-65B55540F9D3}">
      <dgm:prSet/>
      <dgm:spPr/>
      <dgm:t>
        <a:bodyPr/>
        <a:lstStyle/>
        <a:p>
          <a:endParaRPr lang="en-US" sz="1600"/>
        </a:p>
      </dgm:t>
    </dgm:pt>
    <dgm:pt modelId="{522DAD52-C6C2-4F4D-91DC-ADBFD9FDA6ED}" type="pres">
      <dgm:prSet presAssocID="{E182B061-0A51-AC46-86DA-80F325E723D2}" presName="cycle" presStyleCnt="0">
        <dgm:presLayoutVars>
          <dgm:chMax val="1"/>
          <dgm:dir/>
          <dgm:animLvl val="ctr"/>
          <dgm:resizeHandles val="exact"/>
        </dgm:presLayoutVars>
      </dgm:prSet>
      <dgm:spPr/>
    </dgm:pt>
    <dgm:pt modelId="{8650CC65-6F17-AA4F-9C8E-65784E4176BA}" type="pres">
      <dgm:prSet presAssocID="{3DF0B09C-58BC-F74F-AC9C-ADA783853920}" presName="centerShape" presStyleLbl="node0" presStyleIdx="0" presStyleCnt="1" custScaleX="110249" custScaleY="110249" custLinFactNeighborX="1770" custLinFactNeighborY="-41101"/>
      <dgm:spPr/>
    </dgm:pt>
    <dgm:pt modelId="{632DC852-B4D3-A64B-8616-AB7F1519AECF}" type="pres">
      <dgm:prSet presAssocID="{6E68D852-1FCB-1145-93AF-D14AE9D4322B}" presName="Name9" presStyleLbl="parChTrans1D2" presStyleIdx="0" presStyleCnt="5"/>
      <dgm:spPr/>
    </dgm:pt>
    <dgm:pt modelId="{AE5A05D3-038D-D54A-9F38-AA13ED105C58}" type="pres">
      <dgm:prSet presAssocID="{6E68D852-1FCB-1145-93AF-D14AE9D4322B}" presName="connTx" presStyleLbl="parChTrans1D2" presStyleIdx="0" presStyleCnt="5"/>
      <dgm:spPr/>
    </dgm:pt>
    <dgm:pt modelId="{308CED32-56B5-A940-9E60-521DB445FD97}" type="pres">
      <dgm:prSet presAssocID="{972D546E-059E-4D4E-8034-4046D43A1C44}" presName="node" presStyleLbl="node1" presStyleIdx="0" presStyleCnt="5" custScaleX="111012" custScaleY="111012" custRadScaleRad="64129" custRadScaleInc="485795">
        <dgm:presLayoutVars>
          <dgm:bulletEnabled val="1"/>
        </dgm:presLayoutVars>
      </dgm:prSet>
      <dgm:spPr/>
    </dgm:pt>
    <dgm:pt modelId="{C1996F63-9501-844C-9569-7D0A3C105B90}" type="pres">
      <dgm:prSet presAssocID="{7D42A358-2DD4-AE4C-AD2C-1A32DE9E317E}" presName="Name9" presStyleLbl="parChTrans1D2" presStyleIdx="1" presStyleCnt="5"/>
      <dgm:spPr/>
    </dgm:pt>
    <dgm:pt modelId="{68681C92-619B-5740-87BE-22B2FF8CFD62}" type="pres">
      <dgm:prSet presAssocID="{7D42A358-2DD4-AE4C-AD2C-1A32DE9E317E}" presName="connTx" presStyleLbl="parChTrans1D2" presStyleIdx="1" presStyleCnt="5"/>
      <dgm:spPr/>
    </dgm:pt>
    <dgm:pt modelId="{DD0C26EE-5712-BC44-9663-8B9BB28B1B93}" type="pres">
      <dgm:prSet presAssocID="{56B7CB7C-9D61-AB4B-8FF6-8FA92694FE2F}" presName="node" presStyleLbl="node1" presStyleIdx="1" presStyleCnt="5" custScaleX="110249" custScaleY="110249" custRadScaleRad="208613" custRadScaleInc="-7476">
        <dgm:presLayoutVars>
          <dgm:bulletEnabled val="1"/>
        </dgm:presLayoutVars>
      </dgm:prSet>
      <dgm:spPr/>
    </dgm:pt>
    <dgm:pt modelId="{9885D5AC-81AD-B94D-8D28-151DDCF63DA8}" type="pres">
      <dgm:prSet presAssocID="{12638A3F-0EBD-CB49-9440-003E26CCC147}" presName="Name9" presStyleLbl="parChTrans1D2" presStyleIdx="2" presStyleCnt="5"/>
      <dgm:spPr/>
    </dgm:pt>
    <dgm:pt modelId="{BF0F4036-A452-354E-BE7C-100074496069}" type="pres">
      <dgm:prSet presAssocID="{12638A3F-0EBD-CB49-9440-003E26CCC147}" presName="connTx" presStyleLbl="parChTrans1D2" presStyleIdx="2" presStyleCnt="5"/>
      <dgm:spPr/>
    </dgm:pt>
    <dgm:pt modelId="{0C1E9B46-B230-5048-9DC5-0C34B4B198A3}" type="pres">
      <dgm:prSet presAssocID="{0E10DA96-4F25-7244-9454-590054390824}" presName="node" presStyleLbl="node1" presStyleIdx="2" presStyleCnt="5" custScaleX="110249" custScaleY="110249" custRadScaleRad="107424" custRadScaleInc="-98641">
        <dgm:presLayoutVars>
          <dgm:bulletEnabled val="1"/>
        </dgm:presLayoutVars>
      </dgm:prSet>
      <dgm:spPr/>
    </dgm:pt>
    <dgm:pt modelId="{0A50E342-58D3-284D-9282-B4BE80F2C236}" type="pres">
      <dgm:prSet presAssocID="{595F9994-FCC7-3146-B2E3-D5EEE2204238}" presName="Name9" presStyleLbl="parChTrans1D2" presStyleIdx="3" presStyleCnt="5"/>
      <dgm:spPr/>
    </dgm:pt>
    <dgm:pt modelId="{A9B87F95-77DC-524C-8B1A-4DC623F45F4C}" type="pres">
      <dgm:prSet presAssocID="{595F9994-FCC7-3146-B2E3-D5EEE2204238}" presName="connTx" presStyleLbl="parChTrans1D2" presStyleIdx="3" presStyleCnt="5"/>
      <dgm:spPr/>
    </dgm:pt>
    <dgm:pt modelId="{195BC83D-876D-8F48-8731-A2BACEF7B943}" type="pres">
      <dgm:prSet presAssocID="{B464B8EB-A048-7A43-ACBC-D7526FC1F5DB}" presName="node" presStyleLbl="node1" presStyleIdx="3" presStyleCnt="5" custScaleX="111012" custScaleY="111012" custRadScaleRad="105364" custRadScaleInc="97131">
        <dgm:presLayoutVars>
          <dgm:bulletEnabled val="1"/>
        </dgm:presLayoutVars>
      </dgm:prSet>
      <dgm:spPr/>
    </dgm:pt>
    <dgm:pt modelId="{57F1F35B-AEFD-B349-97CC-86C1CC8F4148}" type="pres">
      <dgm:prSet presAssocID="{6997E3FF-C93E-1546-B7BD-811B6115850E}" presName="Name9" presStyleLbl="parChTrans1D2" presStyleIdx="4" presStyleCnt="5"/>
      <dgm:spPr/>
    </dgm:pt>
    <dgm:pt modelId="{1196B495-6967-A14E-B66E-79ADBAB7F07B}" type="pres">
      <dgm:prSet presAssocID="{6997E3FF-C93E-1546-B7BD-811B6115850E}" presName="connTx" presStyleLbl="parChTrans1D2" presStyleIdx="4" presStyleCnt="5"/>
      <dgm:spPr/>
    </dgm:pt>
    <dgm:pt modelId="{D6849E4A-D974-7942-A0E4-4D26FA0CBEFE}" type="pres">
      <dgm:prSet presAssocID="{C288975A-E4AA-0240-ACDE-664BBA14DD3F}" presName="node" presStyleLbl="node1" presStyleIdx="4" presStyleCnt="5" custScaleX="111012" custScaleY="111012" custRadScaleRad="174157" custRadScaleInc="19553">
        <dgm:presLayoutVars>
          <dgm:bulletEnabled val="1"/>
        </dgm:presLayoutVars>
      </dgm:prSet>
      <dgm:spPr/>
    </dgm:pt>
  </dgm:ptLst>
  <dgm:cxnLst>
    <dgm:cxn modelId="{51EE6803-0F70-43FD-BF61-B1D84D485EE9}" type="presOf" srcId="{3DF0B09C-58BC-F74F-AC9C-ADA783853920}" destId="{8650CC65-6F17-AA4F-9C8E-65784E4176BA}" srcOrd="0" destOrd="0" presId="urn:microsoft.com/office/officeart/2005/8/layout/radial1"/>
    <dgm:cxn modelId="{017AA215-82B4-5B4C-9A12-3F721784B18B}" srcId="{3DF0B09C-58BC-F74F-AC9C-ADA783853920}" destId="{56B7CB7C-9D61-AB4B-8FF6-8FA92694FE2F}" srcOrd="1" destOrd="0" parTransId="{7D42A358-2DD4-AE4C-AD2C-1A32DE9E317E}" sibTransId="{3157AEDE-E7DB-054B-8DD6-7EC849443B60}"/>
    <dgm:cxn modelId="{85640024-BB9D-4A72-BC0F-98FC710171E8}" type="presOf" srcId="{7D42A358-2DD4-AE4C-AD2C-1A32DE9E317E}" destId="{C1996F63-9501-844C-9569-7D0A3C105B90}" srcOrd="0" destOrd="0" presId="urn:microsoft.com/office/officeart/2005/8/layout/radial1"/>
    <dgm:cxn modelId="{CE69E32C-FE1F-1544-8195-9DA9D8E695CA}" srcId="{3DF0B09C-58BC-F74F-AC9C-ADA783853920}" destId="{C288975A-E4AA-0240-ACDE-664BBA14DD3F}" srcOrd="4" destOrd="0" parTransId="{6997E3FF-C93E-1546-B7BD-811B6115850E}" sibTransId="{8B7D36F2-F47B-D244-9F9A-BFDED313BE2D}"/>
    <dgm:cxn modelId="{5967A22D-106E-49AE-B711-C26EA4FEC1BD}" type="presOf" srcId="{E182B061-0A51-AC46-86DA-80F325E723D2}" destId="{522DAD52-C6C2-4F4D-91DC-ADBFD9FDA6ED}" srcOrd="0" destOrd="0" presId="urn:microsoft.com/office/officeart/2005/8/layout/radial1"/>
    <dgm:cxn modelId="{D048A12F-29B1-4E76-BCD5-CF0744D1F1DA}" type="presOf" srcId="{6E68D852-1FCB-1145-93AF-D14AE9D4322B}" destId="{632DC852-B4D3-A64B-8616-AB7F1519AECF}" srcOrd="0" destOrd="0" presId="urn:microsoft.com/office/officeart/2005/8/layout/radial1"/>
    <dgm:cxn modelId="{CFCECB36-F67D-0D46-AA95-65B55540F9D3}" srcId="{3DF0B09C-58BC-F74F-AC9C-ADA783853920}" destId="{972D546E-059E-4D4E-8034-4046D43A1C44}" srcOrd="0" destOrd="0" parTransId="{6E68D852-1FCB-1145-93AF-D14AE9D4322B}" sibTransId="{A9B62444-8874-674D-BA89-661E98648ADB}"/>
    <dgm:cxn modelId="{BE659D3E-B405-4CDC-A364-B9283D3C6458}" type="presOf" srcId="{595F9994-FCC7-3146-B2E3-D5EEE2204238}" destId="{A9B87F95-77DC-524C-8B1A-4DC623F45F4C}" srcOrd="1" destOrd="0" presId="urn:microsoft.com/office/officeart/2005/8/layout/radial1"/>
    <dgm:cxn modelId="{4CE2DC44-9CC2-4431-BF8D-E7347DDB6B7D}" type="presOf" srcId="{595F9994-FCC7-3146-B2E3-D5EEE2204238}" destId="{0A50E342-58D3-284D-9282-B4BE80F2C236}" srcOrd="0" destOrd="0" presId="urn:microsoft.com/office/officeart/2005/8/layout/radial1"/>
    <dgm:cxn modelId="{13374D54-4FF1-4DE9-81C4-38C660B01AB3}" type="presOf" srcId="{12638A3F-0EBD-CB49-9440-003E26CCC147}" destId="{9885D5AC-81AD-B94D-8D28-151DDCF63DA8}" srcOrd="0" destOrd="0" presId="urn:microsoft.com/office/officeart/2005/8/layout/radial1"/>
    <dgm:cxn modelId="{2FA13157-4249-468C-A11B-B812DCEB2A3E}" type="presOf" srcId="{56B7CB7C-9D61-AB4B-8FF6-8FA92694FE2F}" destId="{DD0C26EE-5712-BC44-9663-8B9BB28B1B93}" srcOrd="0" destOrd="0" presId="urn:microsoft.com/office/officeart/2005/8/layout/radial1"/>
    <dgm:cxn modelId="{D4E71080-60DC-4C8C-B319-4B207EEE58BB}" type="presOf" srcId="{972D546E-059E-4D4E-8034-4046D43A1C44}" destId="{308CED32-56B5-A940-9E60-521DB445FD97}" srcOrd="0" destOrd="0" presId="urn:microsoft.com/office/officeart/2005/8/layout/radial1"/>
    <dgm:cxn modelId="{B465D281-1507-E94A-9877-F1D7FF0FBFEC}" srcId="{3DF0B09C-58BC-F74F-AC9C-ADA783853920}" destId="{B464B8EB-A048-7A43-ACBC-D7526FC1F5DB}" srcOrd="3" destOrd="0" parTransId="{595F9994-FCC7-3146-B2E3-D5EEE2204238}" sibTransId="{7FACAB44-B633-B740-8AFD-FF1232921F40}"/>
    <dgm:cxn modelId="{85A1E9AE-220A-4D78-92B3-0B27E6B1FB00}" type="presOf" srcId="{7D42A358-2DD4-AE4C-AD2C-1A32DE9E317E}" destId="{68681C92-619B-5740-87BE-22B2FF8CFD62}" srcOrd="1" destOrd="0" presId="urn:microsoft.com/office/officeart/2005/8/layout/radial1"/>
    <dgm:cxn modelId="{15B2CDB2-8B11-41AA-8C3F-E97A63E3FAB5}" type="presOf" srcId="{6997E3FF-C93E-1546-B7BD-811B6115850E}" destId="{57F1F35B-AEFD-B349-97CC-86C1CC8F4148}" srcOrd="0" destOrd="0" presId="urn:microsoft.com/office/officeart/2005/8/layout/radial1"/>
    <dgm:cxn modelId="{2F0059C4-13B0-4872-A4C6-4F806165EB7F}" type="presOf" srcId="{6997E3FF-C93E-1546-B7BD-811B6115850E}" destId="{1196B495-6967-A14E-B66E-79ADBAB7F07B}" srcOrd="1" destOrd="0" presId="urn:microsoft.com/office/officeart/2005/8/layout/radial1"/>
    <dgm:cxn modelId="{F7FE4FDB-ABE4-4C26-8EAC-5A56109137EA}" type="presOf" srcId="{B464B8EB-A048-7A43-ACBC-D7526FC1F5DB}" destId="{195BC83D-876D-8F48-8731-A2BACEF7B943}" srcOrd="0" destOrd="0" presId="urn:microsoft.com/office/officeart/2005/8/layout/radial1"/>
    <dgm:cxn modelId="{B000DBDC-0BF8-493B-9CE8-F2874449C5A0}" type="presOf" srcId="{12638A3F-0EBD-CB49-9440-003E26CCC147}" destId="{BF0F4036-A452-354E-BE7C-100074496069}" srcOrd="1" destOrd="0" presId="urn:microsoft.com/office/officeart/2005/8/layout/radial1"/>
    <dgm:cxn modelId="{D18F05DF-D496-8F41-8A47-8A7EADEA07F5}" srcId="{3DF0B09C-58BC-F74F-AC9C-ADA783853920}" destId="{0E10DA96-4F25-7244-9454-590054390824}" srcOrd="2" destOrd="0" parTransId="{12638A3F-0EBD-CB49-9440-003E26CCC147}" sibTransId="{9AEB6967-5932-5D4C-BF3B-934379372E6C}"/>
    <dgm:cxn modelId="{6441F4E1-16C4-8C40-B435-102C72D9E957}" srcId="{E182B061-0A51-AC46-86DA-80F325E723D2}" destId="{3DF0B09C-58BC-F74F-AC9C-ADA783853920}" srcOrd="0" destOrd="0" parTransId="{06D728EA-4FC2-2247-846B-40AEB23F3342}" sibTransId="{2718C543-5778-E148-ADD8-FD492FFC7B5E}"/>
    <dgm:cxn modelId="{F3B44EF1-7D62-4B36-BA68-B14A592760B0}" type="presOf" srcId="{0E10DA96-4F25-7244-9454-590054390824}" destId="{0C1E9B46-B230-5048-9DC5-0C34B4B198A3}" srcOrd="0" destOrd="0" presId="urn:microsoft.com/office/officeart/2005/8/layout/radial1"/>
    <dgm:cxn modelId="{9495A7F1-6C71-4817-B22A-A2F1D8282439}" type="presOf" srcId="{C288975A-E4AA-0240-ACDE-664BBA14DD3F}" destId="{D6849E4A-D974-7942-A0E4-4D26FA0CBEFE}" srcOrd="0" destOrd="0" presId="urn:microsoft.com/office/officeart/2005/8/layout/radial1"/>
    <dgm:cxn modelId="{029FE7FB-4B9D-4218-B169-F9A39EFC87A6}" type="presOf" srcId="{6E68D852-1FCB-1145-93AF-D14AE9D4322B}" destId="{AE5A05D3-038D-D54A-9F38-AA13ED105C58}" srcOrd="1" destOrd="0" presId="urn:microsoft.com/office/officeart/2005/8/layout/radial1"/>
    <dgm:cxn modelId="{CADC82A6-1AE3-4D39-9713-3CFE7B227049}" type="presParOf" srcId="{522DAD52-C6C2-4F4D-91DC-ADBFD9FDA6ED}" destId="{8650CC65-6F17-AA4F-9C8E-65784E4176BA}" srcOrd="0" destOrd="0" presId="urn:microsoft.com/office/officeart/2005/8/layout/radial1"/>
    <dgm:cxn modelId="{EA365C22-D54E-475A-BB01-08CFE05C2CB7}" type="presParOf" srcId="{522DAD52-C6C2-4F4D-91DC-ADBFD9FDA6ED}" destId="{632DC852-B4D3-A64B-8616-AB7F1519AECF}" srcOrd="1" destOrd="0" presId="urn:microsoft.com/office/officeart/2005/8/layout/radial1"/>
    <dgm:cxn modelId="{B7C43E8E-6FE2-4E7F-A414-37BE61BBD1BF}" type="presParOf" srcId="{632DC852-B4D3-A64B-8616-AB7F1519AECF}" destId="{AE5A05D3-038D-D54A-9F38-AA13ED105C58}" srcOrd="0" destOrd="0" presId="urn:microsoft.com/office/officeart/2005/8/layout/radial1"/>
    <dgm:cxn modelId="{5B04E991-3CE0-4664-89D8-F80B2050112C}" type="presParOf" srcId="{522DAD52-C6C2-4F4D-91DC-ADBFD9FDA6ED}" destId="{308CED32-56B5-A940-9E60-521DB445FD97}" srcOrd="2" destOrd="0" presId="urn:microsoft.com/office/officeart/2005/8/layout/radial1"/>
    <dgm:cxn modelId="{9981FB22-A18F-4E65-8D4E-8D3D7FAA29AA}" type="presParOf" srcId="{522DAD52-C6C2-4F4D-91DC-ADBFD9FDA6ED}" destId="{C1996F63-9501-844C-9569-7D0A3C105B90}" srcOrd="3" destOrd="0" presId="urn:microsoft.com/office/officeart/2005/8/layout/radial1"/>
    <dgm:cxn modelId="{61C89479-AA3C-4001-987E-9FB5AA22DDE5}" type="presParOf" srcId="{C1996F63-9501-844C-9569-7D0A3C105B90}" destId="{68681C92-619B-5740-87BE-22B2FF8CFD62}" srcOrd="0" destOrd="0" presId="urn:microsoft.com/office/officeart/2005/8/layout/radial1"/>
    <dgm:cxn modelId="{1929E4DB-7483-4144-A3C6-C5D1BDE88857}" type="presParOf" srcId="{522DAD52-C6C2-4F4D-91DC-ADBFD9FDA6ED}" destId="{DD0C26EE-5712-BC44-9663-8B9BB28B1B93}" srcOrd="4" destOrd="0" presId="urn:microsoft.com/office/officeart/2005/8/layout/radial1"/>
    <dgm:cxn modelId="{DD28C565-9225-47F9-A631-7B8260B1213A}" type="presParOf" srcId="{522DAD52-C6C2-4F4D-91DC-ADBFD9FDA6ED}" destId="{9885D5AC-81AD-B94D-8D28-151DDCF63DA8}" srcOrd="5" destOrd="0" presId="urn:microsoft.com/office/officeart/2005/8/layout/radial1"/>
    <dgm:cxn modelId="{F5C47B80-69CF-4FE1-A999-B294F35D9C99}" type="presParOf" srcId="{9885D5AC-81AD-B94D-8D28-151DDCF63DA8}" destId="{BF0F4036-A452-354E-BE7C-100074496069}" srcOrd="0" destOrd="0" presId="urn:microsoft.com/office/officeart/2005/8/layout/radial1"/>
    <dgm:cxn modelId="{A7E0E788-1CB3-4B90-B2F1-D01B31DC6AB9}" type="presParOf" srcId="{522DAD52-C6C2-4F4D-91DC-ADBFD9FDA6ED}" destId="{0C1E9B46-B230-5048-9DC5-0C34B4B198A3}" srcOrd="6" destOrd="0" presId="urn:microsoft.com/office/officeart/2005/8/layout/radial1"/>
    <dgm:cxn modelId="{EC15D835-87D0-41A9-A357-5CCE31B71B3E}" type="presParOf" srcId="{522DAD52-C6C2-4F4D-91DC-ADBFD9FDA6ED}" destId="{0A50E342-58D3-284D-9282-B4BE80F2C236}" srcOrd="7" destOrd="0" presId="urn:microsoft.com/office/officeart/2005/8/layout/radial1"/>
    <dgm:cxn modelId="{C3575D3B-AE18-4266-B8FC-E3E9B6644A1C}" type="presParOf" srcId="{0A50E342-58D3-284D-9282-B4BE80F2C236}" destId="{A9B87F95-77DC-524C-8B1A-4DC623F45F4C}" srcOrd="0" destOrd="0" presId="urn:microsoft.com/office/officeart/2005/8/layout/radial1"/>
    <dgm:cxn modelId="{134D8230-6EB2-4DAD-AD7D-253386C2DBF4}" type="presParOf" srcId="{522DAD52-C6C2-4F4D-91DC-ADBFD9FDA6ED}" destId="{195BC83D-876D-8F48-8731-A2BACEF7B943}" srcOrd="8" destOrd="0" presId="urn:microsoft.com/office/officeart/2005/8/layout/radial1"/>
    <dgm:cxn modelId="{51ECBDF0-D0D2-44D7-999D-4F08CE6D0B34}" type="presParOf" srcId="{522DAD52-C6C2-4F4D-91DC-ADBFD9FDA6ED}" destId="{57F1F35B-AEFD-B349-97CC-86C1CC8F4148}" srcOrd="9" destOrd="0" presId="urn:microsoft.com/office/officeart/2005/8/layout/radial1"/>
    <dgm:cxn modelId="{234400B6-08F1-4EF8-BA94-36EA77F18A20}" type="presParOf" srcId="{57F1F35B-AEFD-B349-97CC-86C1CC8F4148}" destId="{1196B495-6967-A14E-B66E-79ADBAB7F07B}" srcOrd="0" destOrd="0" presId="urn:microsoft.com/office/officeart/2005/8/layout/radial1"/>
    <dgm:cxn modelId="{6711FF85-FF6F-445B-BDFD-4A6606E44691}" type="presParOf" srcId="{522DAD52-C6C2-4F4D-91DC-ADBFD9FDA6ED}" destId="{D6849E4A-D974-7942-A0E4-4D26FA0CBEFE}"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2B061-0A51-AC46-86DA-80F325E723D2}"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3DF0B09C-58BC-F74F-AC9C-ADA783853920}">
      <dgm:prSet phldrT="[Text]" custT="1"/>
      <dgm:spPr>
        <a:solidFill>
          <a:srgbClr val="B5D745"/>
        </a:solidFill>
      </dgm:spPr>
      <dgm:t>
        <a:bodyPr lIns="0" tIns="0" rIns="0" bIns="0"/>
        <a:lstStyle/>
        <a:p>
          <a:pPr>
            <a:lnSpc>
              <a:spcPct val="100000"/>
            </a:lnSpc>
          </a:pPr>
          <a:r>
            <a:rPr lang="en-US" sz="1400" b="1" i="0" dirty="0">
              <a:solidFill>
                <a:schemeClr val="tx1"/>
              </a:solidFill>
              <a:latin typeface="Avenir Black"/>
            </a:rPr>
            <a:t>Plant-level operational data</a:t>
          </a:r>
        </a:p>
      </dgm:t>
    </dgm:pt>
    <dgm:pt modelId="{06D728EA-4FC2-2247-846B-40AEB23F3342}" type="parTrans" cxnId="{6441F4E1-16C4-8C40-B435-102C72D9E957}">
      <dgm:prSet/>
      <dgm:spPr/>
      <dgm:t>
        <a:bodyPr/>
        <a:lstStyle/>
        <a:p>
          <a:endParaRPr lang="en-US" sz="1400">
            <a:latin typeface="Avenir Black"/>
          </a:endParaRPr>
        </a:p>
      </dgm:t>
    </dgm:pt>
    <dgm:pt modelId="{2718C543-5778-E148-ADD8-FD492FFC7B5E}" type="sibTrans" cxnId="{6441F4E1-16C4-8C40-B435-102C72D9E957}">
      <dgm:prSet/>
      <dgm:spPr/>
      <dgm:t>
        <a:bodyPr/>
        <a:lstStyle/>
        <a:p>
          <a:endParaRPr lang="en-US" sz="1400">
            <a:latin typeface="Avenir Black"/>
          </a:endParaRPr>
        </a:p>
      </dgm:t>
    </dgm:pt>
    <dgm:pt modelId="{56B7CB7C-9D61-AB4B-8FF6-8FA92694FE2F}">
      <dgm:prSet phldrT="[Text]" custT="1"/>
      <dgm:spPr>
        <a:solidFill>
          <a:srgbClr val="2C8790"/>
        </a:solidFill>
      </dgm:spPr>
      <dgm:t>
        <a:bodyPr/>
        <a:lstStyle/>
        <a:p>
          <a:pPr>
            <a:lnSpc>
              <a:spcPct val="100000"/>
            </a:lnSpc>
          </a:pPr>
          <a:r>
            <a:rPr lang="en-US" sz="1400" b="1" i="0" dirty="0">
              <a:latin typeface="Avenir Black"/>
            </a:rPr>
            <a:t>Optimize inspection resource allocation</a:t>
          </a:r>
        </a:p>
      </dgm:t>
    </dgm:pt>
    <dgm:pt modelId="{7D42A358-2DD4-AE4C-AD2C-1A32DE9E317E}" type="parTrans" cxnId="{017AA215-82B4-5B4C-9A12-3F721784B18B}">
      <dgm:prSet custT="1"/>
      <dgm:spPr/>
      <dgm:t>
        <a:bodyPr/>
        <a:lstStyle/>
        <a:p>
          <a:endParaRPr lang="en-US" sz="1400">
            <a:latin typeface="Avenir Black"/>
          </a:endParaRPr>
        </a:p>
      </dgm:t>
    </dgm:pt>
    <dgm:pt modelId="{3157AEDE-E7DB-054B-8DD6-7EC849443B60}" type="sibTrans" cxnId="{017AA215-82B4-5B4C-9A12-3F721784B18B}">
      <dgm:prSet/>
      <dgm:spPr/>
      <dgm:t>
        <a:bodyPr/>
        <a:lstStyle/>
        <a:p>
          <a:endParaRPr lang="en-US" sz="1400">
            <a:latin typeface="Avenir Black"/>
          </a:endParaRPr>
        </a:p>
      </dgm:t>
    </dgm:pt>
    <dgm:pt modelId="{0E10DA96-4F25-7244-9454-590054390824}">
      <dgm:prSet phldrT="[Text]" custT="1"/>
      <dgm:spPr>
        <a:solidFill>
          <a:srgbClr val="2F3084"/>
        </a:solidFill>
      </dgm:spPr>
      <dgm:t>
        <a:bodyPr/>
        <a:lstStyle/>
        <a:p>
          <a:pPr>
            <a:lnSpc>
              <a:spcPct val="100000"/>
            </a:lnSpc>
          </a:pPr>
          <a:r>
            <a:rPr lang="en-US" sz="1400" b="1" i="0" dirty="0">
              <a:latin typeface="Avenir Black"/>
            </a:rPr>
            <a:t>Root cause analysis for low quality output</a:t>
          </a:r>
        </a:p>
      </dgm:t>
    </dgm:pt>
    <dgm:pt modelId="{12638A3F-0EBD-CB49-9440-003E26CCC147}" type="parTrans" cxnId="{D18F05DF-D496-8F41-8A47-8A7EADEA07F5}">
      <dgm:prSet custT="1"/>
      <dgm:spPr/>
      <dgm:t>
        <a:bodyPr/>
        <a:lstStyle/>
        <a:p>
          <a:endParaRPr lang="en-US" sz="1400">
            <a:latin typeface="Avenir Black"/>
          </a:endParaRPr>
        </a:p>
      </dgm:t>
    </dgm:pt>
    <dgm:pt modelId="{9AEB6967-5932-5D4C-BF3B-934379372E6C}" type="sibTrans" cxnId="{D18F05DF-D496-8F41-8A47-8A7EADEA07F5}">
      <dgm:prSet/>
      <dgm:spPr/>
      <dgm:t>
        <a:bodyPr/>
        <a:lstStyle/>
        <a:p>
          <a:endParaRPr lang="en-US" sz="1400">
            <a:latin typeface="Avenir Black"/>
          </a:endParaRPr>
        </a:p>
      </dgm:t>
    </dgm:pt>
    <dgm:pt modelId="{B464B8EB-A048-7A43-ACBC-D7526FC1F5DB}">
      <dgm:prSet phldrT="[Text]" custT="1"/>
      <dgm:spPr>
        <a:solidFill>
          <a:srgbClr val="2F3084"/>
        </a:solidFill>
      </dgm:spPr>
      <dgm:t>
        <a:bodyPr/>
        <a:lstStyle/>
        <a:p>
          <a:pPr>
            <a:lnSpc>
              <a:spcPct val="100000"/>
            </a:lnSpc>
          </a:pPr>
          <a:r>
            <a:rPr lang="en-US" sz="1400" b="1" i="0" dirty="0">
              <a:latin typeface="Avenir Black"/>
            </a:rPr>
            <a:t>Early, automated quality detection</a:t>
          </a:r>
        </a:p>
      </dgm:t>
    </dgm:pt>
    <dgm:pt modelId="{595F9994-FCC7-3146-B2E3-D5EEE2204238}" type="parTrans" cxnId="{B465D281-1507-E94A-9877-F1D7FF0FBFEC}">
      <dgm:prSet custT="1"/>
      <dgm:spPr/>
      <dgm:t>
        <a:bodyPr/>
        <a:lstStyle/>
        <a:p>
          <a:endParaRPr lang="en-US" sz="1400">
            <a:latin typeface="Avenir Black"/>
          </a:endParaRPr>
        </a:p>
      </dgm:t>
    </dgm:pt>
    <dgm:pt modelId="{7FACAB44-B633-B740-8AFD-FF1232921F40}" type="sibTrans" cxnId="{B465D281-1507-E94A-9877-F1D7FF0FBFEC}">
      <dgm:prSet/>
      <dgm:spPr/>
      <dgm:t>
        <a:bodyPr/>
        <a:lstStyle/>
        <a:p>
          <a:endParaRPr lang="en-US" sz="1400">
            <a:latin typeface="Avenir Black"/>
          </a:endParaRPr>
        </a:p>
      </dgm:t>
    </dgm:pt>
    <dgm:pt modelId="{C288975A-E4AA-0240-ACDE-664BBA14DD3F}">
      <dgm:prSet phldrT="[Text]" custT="1"/>
      <dgm:spPr>
        <a:solidFill>
          <a:srgbClr val="2C8790"/>
        </a:solidFill>
      </dgm:spPr>
      <dgm:t>
        <a:bodyPr/>
        <a:lstStyle/>
        <a:p>
          <a:pPr>
            <a:lnSpc>
              <a:spcPct val="100000"/>
            </a:lnSpc>
          </a:pPr>
          <a:r>
            <a:rPr lang="en-US" sz="1400" b="1" i="0" dirty="0">
              <a:latin typeface="Avenir Black"/>
            </a:rPr>
            <a:t>Optimize production scheduling</a:t>
          </a:r>
        </a:p>
      </dgm:t>
    </dgm:pt>
    <dgm:pt modelId="{6997E3FF-C93E-1546-B7BD-811B6115850E}" type="parTrans" cxnId="{CE69E32C-FE1F-1544-8195-9DA9D8E695CA}">
      <dgm:prSet custT="1"/>
      <dgm:spPr/>
      <dgm:t>
        <a:bodyPr/>
        <a:lstStyle/>
        <a:p>
          <a:endParaRPr lang="en-US" sz="1400">
            <a:latin typeface="Avenir Black"/>
          </a:endParaRPr>
        </a:p>
      </dgm:t>
    </dgm:pt>
    <dgm:pt modelId="{8B7D36F2-F47B-D244-9F9A-BFDED313BE2D}" type="sibTrans" cxnId="{CE69E32C-FE1F-1544-8195-9DA9D8E695CA}">
      <dgm:prSet/>
      <dgm:spPr/>
      <dgm:t>
        <a:bodyPr/>
        <a:lstStyle/>
        <a:p>
          <a:endParaRPr lang="en-US" sz="1400">
            <a:latin typeface="Avenir Black"/>
          </a:endParaRPr>
        </a:p>
      </dgm:t>
    </dgm:pt>
    <dgm:pt modelId="{972D546E-059E-4D4E-8034-4046D43A1C44}">
      <dgm:prSet phldrT="[Text]" custT="1"/>
      <dgm:spPr>
        <a:solidFill>
          <a:srgbClr val="2C8790"/>
        </a:solidFill>
      </dgm:spPr>
      <dgm:t>
        <a:bodyPr/>
        <a:lstStyle/>
        <a:p>
          <a:pPr>
            <a:lnSpc>
              <a:spcPct val="100000"/>
            </a:lnSpc>
          </a:pPr>
          <a:r>
            <a:rPr lang="en-US" sz="1400" b="1" i="0" dirty="0">
              <a:latin typeface="Avenir Black"/>
            </a:rPr>
            <a:t>Predict machinery maintenance needs</a:t>
          </a:r>
        </a:p>
      </dgm:t>
    </dgm:pt>
    <dgm:pt modelId="{6E68D852-1FCB-1145-93AF-D14AE9D4322B}" type="parTrans" cxnId="{CFCECB36-F67D-0D46-AA95-65B55540F9D3}">
      <dgm:prSet custT="1"/>
      <dgm:spPr/>
      <dgm:t>
        <a:bodyPr/>
        <a:lstStyle/>
        <a:p>
          <a:endParaRPr lang="en-US" sz="1400">
            <a:latin typeface="Avenir Black"/>
          </a:endParaRPr>
        </a:p>
      </dgm:t>
    </dgm:pt>
    <dgm:pt modelId="{A9B62444-8874-674D-BA89-661E98648ADB}" type="sibTrans" cxnId="{CFCECB36-F67D-0D46-AA95-65B55540F9D3}">
      <dgm:prSet/>
      <dgm:spPr/>
      <dgm:t>
        <a:bodyPr/>
        <a:lstStyle/>
        <a:p>
          <a:endParaRPr lang="en-US" sz="1400">
            <a:latin typeface="Avenir Black"/>
          </a:endParaRPr>
        </a:p>
      </dgm:t>
    </dgm:pt>
    <dgm:pt modelId="{522DAD52-C6C2-4F4D-91DC-ADBFD9FDA6ED}" type="pres">
      <dgm:prSet presAssocID="{E182B061-0A51-AC46-86DA-80F325E723D2}" presName="cycle" presStyleCnt="0">
        <dgm:presLayoutVars>
          <dgm:chMax val="1"/>
          <dgm:dir/>
          <dgm:animLvl val="ctr"/>
          <dgm:resizeHandles val="exact"/>
        </dgm:presLayoutVars>
      </dgm:prSet>
      <dgm:spPr/>
    </dgm:pt>
    <dgm:pt modelId="{8650CC65-6F17-AA4F-9C8E-65784E4176BA}" type="pres">
      <dgm:prSet presAssocID="{3DF0B09C-58BC-F74F-AC9C-ADA783853920}" presName="centerShape" presStyleLbl="node0" presStyleIdx="0" presStyleCnt="1" custScaleX="110249" custScaleY="110249" custLinFactNeighborX="1770" custLinFactNeighborY="-41101"/>
      <dgm:spPr/>
    </dgm:pt>
    <dgm:pt modelId="{632DC852-B4D3-A64B-8616-AB7F1519AECF}" type="pres">
      <dgm:prSet presAssocID="{6E68D852-1FCB-1145-93AF-D14AE9D4322B}" presName="Name9" presStyleLbl="parChTrans1D2" presStyleIdx="0" presStyleCnt="5"/>
      <dgm:spPr/>
    </dgm:pt>
    <dgm:pt modelId="{AE5A05D3-038D-D54A-9F38-AA13ED105C58}" type="pres">
      <dgm:prSet presAssocID="{6E68D852-1FCB-1145-93AF-D14AE9D4322B}" presName="connTx" presStyleLbl="parChTrans1D2" presStyleIdx="0" presStyleCnt="5"/>
      <dgm:spPr/>
    </dgm:pt>
    <dgm:pt modelId="{308CED32-56B5-A940-9E60-521DB445FD97}" type="pres">
      <dgm:prSet presAssocID="{972D546E-059E-4D4E-8034-4046D43A1C44}" presName="node" presStyleLbl="node1" presStyleIdx="0" presStyleCnt="5" custScaleX="124291" custScaleY="111012" custRadScaleRad="28378" custRadScaleInc="476728">
        <dgm:presLayoutVars>
          <dgm:bulletEnabled val="1"/>
        </dgm:presLayoutVars>
      </dgm:prSet>
      <dgm:spPr/>
    </dgm:pt>
    <dgm:pt modelId="{C1996F63-9501-844C-9569-7D0A3C105B90}" type="pres">
      <dgm:prSet presAssocID="{7D42A358-2DD4-AE4C-AD2C-1A32DE9E317E}" presName="Name9" presStyleLbl="parChTrans1D2" presStyleIdx="1" presStyleCnt="5"/>
      <dgm:spPr/>
    </dgm:pt>
    <dgm:pt modelId="{68681C92-619B-5740-87BE-22B2FF8CFD62}" type="pres">
      <dgm:prSet presAssocID="{7D42A358-2DD4-AE4C-AD2C-1A32DE9E317E}" presName="connTx" presStyleLbl="parChTrans1D2" presStyleIdx="1" presStyleCnt="5"/>
      <dgm:spPr/>
    </dgm:pt>
    <dgm:pt modelId="{DD0C26EE-5712-BC44-9663-8B9BB28B1B93}" type="pres">
      <dgm:prSet presAssocID="{56B7CB7C-9D61-AB4B-8FF6-8FA92694FE2F}" presName="node" presStyleLbl="node1" presStyleIdx="1" presStyleCnt="5" custScaleX="110249" custScaleY="110249" custRadScaleRad="208613" custRadScaleInc="-7476">
        <dgm:presLayoutVars>
          <dgm:bulletEnabled val="1"/>
        </dgm:presLayoutVars>
      </dgm:prSet>
      <dgm:spPr/>
    </dgm:pt>
    <dgm:pt modelId="{9885D5AC-81AD-B94D-8D28-151DDCF63DA8}" type="pres">
      <dgm:prSet presAssocID="{12638A3F-0EBD-CB49-9440-003E26CCC147}" presName="Name9" presStyleLbl="parChTrans1D2" presStyleIdx="2" presStyleCnt="5"/>
      <dgm:spPr/>
    </dgm:pt>
    <dgm:pt modelId="{BF0F4036-A452-354E-BE7C-100074496069}" type="pres">
      <dgm:prSet presAssocID="{12638A3F-0EBD-CB49-9440-003E26CCC147}" presName="connTx" presStyleLbl="parChTrans1D2" presStyleIdx="2" presStyleCnt="5"/>
      <dgm:spPr/>
    </dgm:pt>
    <dgm:pt modelId="{0C1E9B46-B230-5048-9DC5-0C34B4B198A3}" type="pres">
      <dgm:prSet presAssocID="{0E10DA96-4F25-7244-9454-590054390824}" presName="node" presStyleLbl="node1" presStyleIdx="2" presStyleCnt="5" custScaleX="110249" custScaleY="110249" custRadScaleRad="95897" custRadScaleInc="-128450">
        <dgm:presLayoutVars>
          <dgm:bulletEnabled val="1"/>
        </dgm:presLayoutVars>
      </dgm:prSet>
      <dgm:spPr/>
    </dgm:pt>
    <dgm:pt modelId="{0A50E342-58D3-284D-9282-B4BE80F2C236}" type="pres">
      <dgm:prSet presAssocID="{595F9994-FCC7-3146-B2E3-D5EEE2204238}" presName="Name9" presStyleLbl="parChTrans1D2" presStyleIdx="3" presStyleCnt="5"/>
      <dgm:spPr/>
    </dgm:pt>
    <dgm:pt modelId="{A9B87F95-77DC-524C-8B1A-4DC623F45F4C}" type="pres">
      <dgm:prSet presAssocID="{595F9994-FCC7-3146-B2E3-D5EEE2204238}" presName="connTx" presStyleLbl="parChTrans1D2" presStyleIdx="3" presStyleCnt="5"/>
      <dgm:spPr/>
    </dgm:pt>
    <dgm:pt modelId="{195BC83D-876D-8F48-8731-A2BACEF7B943}" type="pres">
      <dgm:prSet presAssocID="{B464B8EB-A048-7A43-ACBC-D7526FC1F5DB}" presName="node" presStyleLbl="node1" presStyleIdx="3" presStyleCnt="5" custScaleX="111012" custScaleY="111012" custRadScaleRad="84265" custRadScaleInc="125453">
        <dgm:presLayoutVars>
          <dgm:bulletEnabled val="1"/>
        </dgm:presLayoutVars>
      </dgm:prSet>
      <dgm:spPr/>
    </dgm:pt>
    <dgm:pt modelId="{57F1F35B-AEFD-B349-97CC-86C1CC8F4148}" type="pres">
      <dgm:prSet presAssocID="{6997E3FF-C93E-1546-B7BD-811B6115850E}" presName="Name9" presStyleLbl="parChTrans1D2" presStyleIdx="4" presStyleCnt="5"/>
      <dgm:spPr/>
    </dgm:pt>
    <dgm:pt modelId="{1196B495-6967-A14E-B66E-79ADBAB7F07B}" type="pres">
      <dgm:prSet presAssocID="{6997E3FF-C93E-1546-B7BD-811B6115850E}" presName="connTx" presStyleLbl="parChTrans1D2" presStyleIdx="4" presStyleCnt="5"/>
      <dgm:spPr/>
    </dgm:pt>
    <dgm:pt modelId="{D6849E4A-D974-7942-A0E4-4D26FA0CBEFE}" type="pres">
      <dgm:prSet presAssocID="{C288975A-E4AA-0240-ACDE-664BBA14DD3F}" presName="node" presStyleLbl="node1" presStyleIdx="4" presStyleCnt="5" custScaleX="111012" custScaleY="111012" custRadScaleRad="174157" custRadScaleInc="19553">
        <dgm:presLayoutVars>
          <dgm:bulletEnabled val="1"/>
        </dgm:presLayoutVars>
      </dgm:prSet>
      <dgm:spPr/>
    </dgm:pt>
  </dgm:ptLst>
  <dgm:cxnLst>
    <dgm:cxn modelId="{243D520D-86D2-4413-AD3F-5BB982B79A54}" type="presOf" srcId="{E182B061-0A51-AC46-86DA-80F325E723D2}" destId="{522DAD52-C6C2-4F4D-91DC-ADBFD9FDA6ED}" srcOrd="0" destOrd="0" presId="urn:microsoft.com/office/officeart/2005/8/layout/radial1"/>
    <dgm:cxn modelId="{017AA215-82B4-5B4C-9A12-3F721784B18B}" srcId="{3DF0B09C-58BC-F74F-AC9C-ADA783853920}" destId="{56B7CB7C-9D61-AB4B-8FF6-8FA92694FE2F}" srcOrd="1" destOrd="0" parTransId="{7D42A358-2DD4-AE4C-AD2C-1A32DE9E317E}" sibTransId="{3157AEDE-E7DB-054B-8DD6-7EC849443B60}"/>
    <dgm:cxn modelId="{2880E924-A506-44F0-AADB-35B25F39A6E6}" type="presOf" srcId="{6997E3FF-C93E-1546-B7BD-811B6115850E}" destId="{57F1F35B-AEFD-B349-97CC-86C1CC8F4148}" srcOrd="0" destOrd="0" presId="urn:microsoft.com/office/officeart/2005/8/layout/radial1"/>
    <dgm:cxn modelId="{791B8A28-722D-4CCB-9FB0-8ED9DE0089B3}" type="presOf" srcId="{6E68D852-1FCB-1145-93AF-D14AE9D4322B}" destId="{AE5A05D3-038D-D54A-9F38-AA13ED105C58}" srcOrd="1" destOrd="0" presId="urn:microsoft.com/office/officeart/2005/8/layout/radial1"/>
    <dgm:cxn modelId="{CE69E32C-FE1F-1544-8195-9DA9D8E695CA}" srcId="{3DF0B09C-58BC-F74F-AC9C-ADA783853920}" destId="{C288975A-E4AA-0240-ACDE-664BBA14DD3F}" srcOrd="4" destOrd="0" parTransId="{6997E3FF-C93E-1546-B7BD-811B6115850E}" sibTransId="{8B7D36F2-F47B-D244-9F9A-BFDED313BE2D}"/>
    <dgm:cxn modelId="{CFCECB36-F67D-0D46-AA95-65B55540F9D3}" srcId="{3DF0B09C-58BC-F74F-AC9C-ADA783853920}" destId="{972D546E-059E-4D4E-8034-4046D43A1C44}" srcOrd="0" destOrd="0" parTransId="{6E68D852-1FCB-1145-93AF-D14AE9D4322B}" sibTransId="{A9B62444-8874-674D-BA89-661E98648ADB}"/>
    <dgm:cxn modelId="{ED6A615E-F96B-4D24-9AE1-677246DAE851}" type="presOf" srcId="{B464B8EB-A048-7A43-ACBC-D7526FC1F5DB}" destId="{195BC83D-876D-8F48-8731-A2BACEF7B943}" srcOrd="0" destOrd="0" presId="urn:microsoft.com/office/officeart/2005/8/layout/radial1"/>
    <dgm:cxn modelId="{F8C9D749-A70C-449D-809A-BF921245BCB1}" type="presOf" srcId="{7D42A358-2DD4-AE4C-AD2C-1A32DE9E317E}" destId="{C1996F63-9501-844C-9569-7D0A3C105B90}" srcOrd="0" destOrd="0" presId="urn:microsoft.com/office/officeart/2005/8/layout/radial1"/>
    <dgm:cxn modelId="{B032F04A-265C-4FF4-B6E0-216D3DAEAA07}" type="presOf" srcId="{56B7CB7C-9D61-AB4B-8FF6-8FA92694FE2F}" destId="{DD0C26EE-5712-BC44-9663-8B9BB28B1B93}" srcOrd="0" destOrd="0" presId="urn:microsoft.com/office/officeart/2005/8/layout/radial1"/>
    <dgm:cxn modelId="{22DA026B-C594-44BD-82AE-AAD70756F685}" type="presOf" srcId="{3DF0B09C-58BC-F74F-AC9C-ADA783853920}" destId="{8650CC65-6F17-AA4F-9C8E-65784E4176BA}" srcOrd="0" destOrd="0" presId="urn:microsoft.com/office/officeart/2005/8/layout/radial1"/>
    <dgm:cxn modelId="{24898770-AE3C-4653-8752-910581F595E9}" type="presOf" srcId="{7D42A358-2DD4-AE4C-AD2C-1A32DE9E317E}" destId="{68681C92-619B-5740-87BE-22B2FF8CFD62}" srcOrd="1" destOrd="0" presId="urn:microsoft.com/office/officeart/2005/8/layout/radial1"/>
    <dgm:cxn modelId="{96C57252-8B09-4320-AE6B-8C1E98D26937}" type="presOf" srcId="{972D546E-059E-4D4E-8034-4046D43A1C44}" destId="{308CED32-56B5-A940-9E60-521DB445FD97}" srcOrd="0" destOrd="0" presId="urn:microsoft.com/office/officeart/2005/8/layout/radial1"/>
    <dgm:cxn modelId="{07AFF057-F10F-4C8B-BF39-566141A9DE85}" type="presOf" srcId="{12638A3F-0EBD-CB49-9440-003E26CCC147}" destId="{BF0F4036-A452-354E-BE7C-100074496069}" srcOrd="1" destOrd="0" presId="urn:microsoft.com/office/officeart/2005/8/layout/radial1"/>
    <dgm:cxn modelId="{BF357F81-9471-4958-B7DB-16824EA3A978}" type="presOf" srcId="{0E10DA96-4F25-7244-9454-590054390824}" destId="{0C1E9B46-B230-5048-9DC5-0C34B4B198A3}" srcOrd="0" destOrd="0" presId="urn:microsoft.com/office/officeart/2005/8/layout/radial1"/>
    <dgm:cxn modelId="{B465D281-1507-E94A-9877-F1D7FF0FBFEC}" srcId="{3DF0B09C-58BC-F74F-AC9C-ADA783853920}" destId="{B464B8EB-A048-7A43-ACBC-D7526FC1F5DB}" srcOrd="3" destOrd="0" parTransId="{595F9994-FCC7-3146-B2E3-D5EEE2204238}" sibTransId="{7FACAB44-B633-B740-8AFD-FF1232921F40}"/>
    <dgm:cxn modelId="{7DA81994-919E-4F48-83D2-747BCDE85F20}" type="presOf" srcId="{595F9994-FCC7-3146-B2E3-D5EEE2204238}" destId="{0A50E342-58D3-284D-9282-B4BE80F2C236}" srcOrd="0" destOrd="0" presId="urn:microsoft.com/office/officeart/2005/8/layout/radial1"/>
    <dgm:cxn modelId="{E8B2D69E-DF78-4648-92EB-CEFA51304A97}" type="presOf" srcId="{595F9994-FCC7-3146-B2E3-D5EEE2204238}" destId="{A9B87F95-77DC-524C-8B1A-4DC623F45F4C}" srcOrd="1" destOrd="0" presId="urn:microsoft.com/office/officeart/2005/8/layout/radial1"/>
    <dgm:cxn modelId="{1AAA4EA6-1F02-413A-95D2-F6D288D6E7AB}" type="presOf" srcId="{6997E3FF-C93E-1546-B7BD-811B6115850E}" destId="{1196B495-6967-A14E-B66E-79ADBAB7F07B}" srcOrd="1" destOrd="0" presId="urn:microsoft.com/office/officeart/2005/8/layout/radial1"/>
    <dgm:cxn modelId="{43BC41B1-6CED-4916-8739-7B2EB94774B3}" type="presOf" srcId="{12638A3F-0EBD-CB49-9440-003E26CCC147}" destId="{9885D5AC-81AD-B94D-8D28-151DDCF63DA8}" srcOrd="0" destOrd="0" presId="urn:microsoft.com/office/officeart/2005/8/layout/radial1"/>
    <dgm:cxn modelId="{B3DF56B1-7160-4099-BD69-66C0AD7C7A35}" type="presOf" srcId="{6E68D852-1FCB-1145-93AF-D14AE9D4322B}" destId="{632DC852-B4D3-A64B-8616-AB7F1519AECF}" srcOrd="0" destOrd="0" presId="urn:microsoft.com/office/officeart/2005/8/layout/radial1"/>
    <dgm:cxn modelId="{3E97DFB2-0336-4C3F-9A9C-F43F047F6FE9}" type="presOf" srcId="{C288975A-E4AA-0240-ACDE-664BBA14DD3F}" destId="{D6849E4A-D974-7942-A0E4-4D26FA0CBEFE}" srcOrd="0" destOrd="0" presId="urn:microsoft.com/office/officeart/2005/8/layout/radial1"/>
    <dgm:cxn modelId="{D18F05DF-D496-8F41-8A47-8A7EADEA07F5}" srcId="{3DF0B09C-58BC-F74F-AC9C-ADA783853920}" destId="{0E10DA96-4F25-7244-9454-590054390824}" srcOrd="2" destOrd="0" parTransId="{12638A3F-0EBD-CB49-9440-003E26CCC147}" sibTransId="{9AEB6967-5932-5D4C-BF3B-934379372E6C}"/>
    <dgm:cxn modelId="{6441F4E1-16C4-8C40-B435-102C72D9E957}" srcId="{E182B061-0A51-AC46-86DA-80F325E723D2}" destId="{3DF0B09C-58BC-F74F-AC9C-ADA783853920}" srcOrd="0" destOrd="0" parTransId="{06D728EA-4FC2-2247-846B-40AEB23F3342}" sibTransId="{2718C543-5778-E148-ADD8-FD492FFC7B5E}"/>
    <dgm:cxn modelId="{8B20A377-020D-4444-9701-2296062FE228}" type="presParOf" srcId="{522DAD52-C6C2-4F4D-91DC-ADBFD9FDA6ED}" destId="{8650CC65-6F17-AA4F-9C8E-65784E4176BA}" srcOrd="0" destOrd="0" presId="urn:microsoft.com/office/officeart/2005/8/layout/radial1"/>
    <dgm:cxn modelId="{47E4DDCA-94EA-4798-AD6B-A39D5D161FC2}" type="presParOf" srcId="{522DAD52-C6C2-4F4D-91DC-ADBFD9FDA6ED}" destId="{632DC852-B4D3-A64B-8616-AB7F1519AECF}" srcOrd="1" destOrd="0" presId="urn:microsoft.com/office/officeart/2005/8/layout/radial1"/>
    <dgm:cxn modelId="{ACE46693-70D9-455D-8759-D420880D94BF}" type="presParOf" srcId="{632DC852-B4D3-A64B-8616-AB7F1519AECF}" destId="{AE5A05D3-038D-D54A-9F38-AA13ED105C58}" srcOrd="0" destOrd="0" presId="urn:microsoft.com/office/officeart/2005/8/layout/radial1"/>
    <dgm:cxn modelId="{23F563E1-A294-4EF6-A786-4EE724459181}" type="presParOf" srcId="{522DAD52-C6C2-4F4D-91DC-ADBFD9FDA6ED}" destId="{308CED32-56B5-A940-9E60-521DB445FD97}" srcOrd="2" destOrd="0" presId="urn:microsoft.com/office/officeart/2005/8/layout/radial1"/>
    <dgm:cxn modelId="{8A69EAC3-1924-426E-A304-6C0BBFEAD1A2}" type="presParOf" srcId="{522DAD52-C6C2-4F4D-91DC-ADBFD9FDA6ED}" destId="{C1996F63-9501-844C-9569-7D0A3C105B90}" srcOrd="3" destOrd="0" presId="urn:microsoft.com/office/officeart/2005/8/layout/radial1"/>
    <dgm:cxn modelId="{1D68BC8E-FF34-4EE9-A991-516E34D53DB9}" type="presParOf" srcId="{C1996F63-9501-844C-9569-7D0A3C105B90}" destId="{68681C92-619B-5740-87BE-22B2FF8CFD62}" srcOrd="0" destOrd="0" presId="urn:microsoft.com/office/officeart/2005/8/layout/radial1"/>
    <dgm:cxn modelId="{1FB07A80-C0A9-49AA-B915-70FF0970D37B}" type="presParOf" srcId="{522DAD52-C6C2-4F4D-91DC-ADBFD9FDA6ED}" destId="{DD0C26EE-5712-BC44-9663-8B9BB28B1B93}" srcOrd="4" destOrd="0" presId="urn:microsoft.com/office/officeart/2005/8/layout/radial1"/>
    <dgm:cxn modelId="{D6696970-AC04-407E-A8B9-35D99DD8E50E}" type="presParOf" srcId="{522DAD52-C6C2-4F4D-91DC-ADBFD9FDA6ED}" destId="{9885D5AC-81AD-B94D-8D28-151DDCF63DA8}" srcOrd="5" destOrd="0" presId="urn:microsoft.com/office/officeart/2005/8/layout/radial1"/>
    <dgm:cxn modelId="{C88FBF7F-EAD8-4057-9815-98306F76A81C}" type="presParOf" srcId="{9885D5AC-81AD-B94D-8D28-151DDCF63DA8}" destId="{BF0F4036-A452-354E-BE7C-100074496069}" srcOrd="0" destOrd="0" presId="urn:microsoft.com/office/officeart/2005/8/layout/radial1"/>
    <dgm:cxn modelId="{5FE66DB0-BE36-48D0-96F2-EB94B87A6B7F}" type="presParOf" srcId="{522DAD52-C6C2-4F4D-91DC-ADBFD9FDA6ED}" destId="{0C1E9B46-B230-5048-9DC5-0C34B4B198A3}" srcOrd="6" destOrd="0" presId="urn:microsoft.com/office/officeart/2005/8/layout/radial1"/>
    <dgm:cxn modelId="{1628E23F-7C6D-4331-B17F-8BFF1189844F}" type="presParOf" srcId="{522DAD52-C6C2-4F4D-91DC-ADBFD9FDA6ED}" destId="{0A50E342-58D3-284D-9282-B4BE80F2C236}" srcOrd="7" destOrd="0" presId="urn:microsoft.com/office/officeart/2005/8/layout/radial1"/>
    <dgm:cxn modelId="{E64E5372-B65A-43B3-9077-CB159163FB67}" type="presParOf" srcId="{0A50E342-58D3-284D-9282-B4BE80F2C236}" destId="{A9B87F95-77DC-524C-8B1A-4DC623F45F4C}" srcOrd="0" destOrd="0" presId="urn:microsoft.com/office/officeart/2005/8/layout/radial1"/>
    <dgm:cxn modelId="{05D8983A-4B34-4B8D-8103-E064E0E5685E}" type="presParOf" srcId="{522DAD52-C6C2-4F4D-91DC-ADBFD9FDA6ED}" destId="{195BC83D-876D-8F48-8731-A2BACEF7B943}" srcOrd="8" destOrd="0" presId="urn:microsoft.com/office/officeart/2005/8/layout/radial1"/>
    <dgm:cxn modelId="{C7B2C38B-9B11-4D95-8576-ACBFDB27B7AF}" type="presParOf" srcId="{522DAD52-C6C2-4F4D-91DC-ADBFD9FDA6ED}" destId="{57F1F35B-AEFD-B349-97CC-86C1CC8F4148}" srcOrd="9" destOrd="0" presId="urn:microsoft.com/office/officeart/2005/8/layout/radial1"/>
    <dgm:cxn modelId="{9679A49C-E51D-44F4-9CD1-9BB246F0B520}" type="presParOf" srcId="{57F1F35B-AEFD-B349-97CC-86C1CC8F4148}" destId="{1196B495-6967-A14E-B66E-79ADBAB7F07B}" srcOrd="0" destOrd="0" presId="urn:microsoft.com/office/officeart/2005/8/layout/radial1"/>
    <dgm:cxn modelId="{6D9529AA-B386-464E-A1D4-89428C2CBDE2}" type="presParOf" srcId="{522DAD52-C6C2-4F4D-91DC-ADBFD9FDA6ED}" destId="{D6849E4A-D974-7942-A0E4-4D26FA0CBEFE}" srcOrd="10"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0CC65-6F17-AA4F-9C8E-65784E4176BA}">
      <dsp:nvSpPr>
        <dsp:cNvPr id="0" name=""/>
        <dsp:cNvSpPr/>
      </dsp:nvSpPr>
      <dsp:spPr>
        <a:xfrm>
          <a:off x="1933695" y="263377"/>
          <a:ext cx="1584956" cy="1584956"/>
        </a:xfrm>
        <a:prstGeom prst="ellipse">
          <a:avLst/>
        </a:prstGeom>
        <a:solidFill>
          <a:srgbClr val="B5D7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100000"/>
            </a:lnSpc>
            <a:spcBef>
              <a:spcPct val="0"/>
            </a:spcBef>
            <a:spcAft>
              <a:spcPct val="35000"/>
            </a:spcAft>
            <a:buNone/>
          </a:pPr>
          <a:r>
            <a:rPr lang="en-US" sz="1600" b="1" i="0" kern="1200" dirty="0">
              <a:solidFill>
                <a:schemeClr val="tx1"/>
              </a:solidFill>
              <a:latin typeface="Avenir Black" panose="02000503020000020003" pitchFamily="2" charset="0"/>
            </a:rPr>
            <a:t>Plant-level operational data</a:t>
          </a:r>
        </a:p>
      </dsp:txBody>
      <dsp:txXfrm>
        <a:off x="2165806" y="495488"/>
        <a:ext cx="1120734" cy="1120734"/>
      </dsp:txXfrm>
    </dsp:sp>
    <dsp:sp modelId="{632DC852-B4D3-A64B-8616-AB7F1519AECF}">
      <dsp:nvSpPr>
        <dsp:cNvPr id="0" name=""/>
        <dsp:cNvSpPr/>
      </dsp:nvSpPr>
      <dsp:spPr>
        <a:xfrm rot="5348792">
          <a:off x="2176142" y="2394168"/>
          <a:ext cx="1140661" cy="48691"/>
        </a:xfrm>
        <a:custGeom>
          <a:avLst/>
          <a:gdLst/>
          <a:ahLst/>
          <a:cxnLst/>
          <a:rect l="0" t="0" r="0" b="0"/>
          <a:pathLst>
            <a:path>
              <a:moveTo>
                <a:pt x="0" y="24345"/>
              </a:moveTo>
              <a:lnTo>
                <a:pt x="1140661" y="24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717956" y="2389997"/>
        <a:ext cx="57033" cy="57033"/>
      </dsp:txXfrm>
    </dsp:sp>
    <dsp:sp modelId="{308CED32-56B5-A940-9E60-521DB445FD97}">
      <dsp:nvSpPr>
        <dsp:cNvPr id="0" name=""/>
        <dsp:cNvSpPr/>
      </dsp:nvSpPr>
      <dsp:spPr>
        <a:xfrm>
          <a:off x="1968891" y="2988693"/>
          <a:ext cx="1595925" cy="1595925"/>
        </a:xfrm>
        <a:prstGeom prst="ellipse">
          <a:avLst/>
        </a:prstGeom>
        <a:solidFill>
          <a:srgbClr val="2C87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b="1" i="0" kern="1200" dirty="0">
              <a:latin typeface="Avenir Black" panose="02000503020000020003" pitchFamily="2" charset="0"/>
            </a:rPr>
            <a:t>Predict machinery maintenance needs</a:t>
          </a:r>
        </a:p>
      </dsp:txBody>
      <dsp:txXfrm>
        <a:off x="2202609" y="3222411"/>
        <a:ext cx="1128489" cy="1128489"/>
      </dsp:txXfrm>
    </dsp:sp>
    <dsp:sp modelId="{C1996F63-9501-844C-9569-7D0A3C105B90}">
      <dsp:nvSpPr>
        <dsp:cNvPr id="0" name=""/>
        <dsp:cNvSpPr/>
      </dsp:nvSpPr>
      <dsp:spPr>
        <a:xfrm rot="303107">
          <a:off x="3515150" y="1110886"/>
          <a:ext cx="217900" cy="48691"/>
        </a:xfrm>
        <a:custGeom>
          <a:avLst/>
          <a:gdLst/>
          <a:ahLst/>
          <a:cxnLst/>
          <a:rect l="0" t="0" r="0" b="0"/>
          <a:pathLst>
            <a:path>
              <a:moveTo>
                <a:pt x="0" y="24345"/>
              </a:moveTo>
              <a:lnTo>
                <a:pt x="217900" y="24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618653" y="1129784"/>
        <a:ext cx="10895" cy="10895"/>
      </dsp:txXfrm>
    </dsp:sp>
    <dsp:sp modelId="{DD0C26EE-5712-BC44-9663-8B9BB28B1B93}">
      <dsp:nvSpPr>
        <dsp:cNvPr id="0" name=""/>
        <dsp:cNvSpPr/>
      </dsp:nvSpPr>
      <dsp:spPr>
        <a:xfrm>
          <a:off x="3729550" y="422130"/>
          <a:ext cx="1584956" cy="1584956"/>
        </a:xfrm>
        <a:prstGeom prst="ellipse">
          <a:avLst/>
        </a:prstGeom>
        <a:solidFill>
          <a:srgbClr val="2C87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b="1" i="0" kern="1200" dirty="0">
              <a:latin typeface="Avenir Black" panose="02000503020000020003" pitchFamily="2" charset="0"/>
            </a:rPr>
            <a:t>Optimize inspection resource allocation</a:t>
          </a:r>
        </a:p>
      </dsp:txBody>
      <dsp:txXfrm>
        <a:off x="3961661" y="654241"/>
        <a:ext cx="1120734" cy="1120734"/>
      </dsp:txXfrm>
    </dsp:sp>
    <dsp:sp modelId="{9885D5AC-81AD-B94D-8D28-151DDCF63DA8}">
      <dsp:nvSpPr>
        <dsp:cNvPr id="0" name=""/>
        <dsp:cNvSpPr/>
      </dsp:nvSpPr>
      <dsp:spPr>
        <a:xfrm rot="3026149">
          <a:off x="3006832" y="2118300"/>
          <a:ext cx="1234537" cy="48691"/>
        </a:xfrm>
        <a:custGeom>
          <a:avLst/>
          <a:gdLst/>
          <a:ahLst/>
          <a:cxnLst/>
          <a:rect l="0" t="0" r="0" b="0"/>
          <a:pathLst>
            <a:path>
              <a:moveTo>
                <a:pt x="0" y="24345"/>
              </a:moveTo>
              <a:lnTo>
                <a:pt x="1234537" y="24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593237" y="2111783"/>
        <a:ext cx="61726" cy="61726"/>
      </dsp:txXfrm>
    </dsp:sp>
    <dsp:sp modelId="{0C1E9B46-B230-5048-9DC5-0C34B4B198A3}">
      <dsp:nvSpPr>
        <dsp:cNvPr id="0" name=""/>
        <dsp:cNvSpPr/>
      </dsp:nvSpPr>
      <dsp:spPr>
        <a:xfrm>
          <a:off x="3729550" y="2436958"/>
          <a:ext cx="1584956" cy="1584956"/>
        </a:xfrm>
        <a:prstGeom prst="ellipse">
          <a:avLst/>
        </a:prstGeom>
        <a:solidFill>
          <a:srgbClr val="2F3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b="1" i="0" kern="1200" dirty="0">
              <a:latin typeface="Avenir Black" panose="02000503020000020003" pitchFamily="2" charset="0"/>
            </a:rPr>
            <a:t>Root cause analysis for low quality output</a:t>
          </a:r>
        </a:p>
      </dsp:txBody>
      <dsp:txXfrm>
        <a:off x="3961661" y="2669069"/>
        <a:ext cx="1120734" cy="1120734"/>
      </dsp:txXfrm>
    </dsp:sp>
    <dsp:sp modelId="{0A50E342-58D3-284D-9282-B4BE80F2C236}">
      <dsp:nvSpPr>
        <dsp:cNvPr id="0" name=""/>
        <dsp:cNvSpPr/>
      </dsp:nvSpPr>
      <dsp:spPr>
        <a:xfrm rot="7890300">
          <a:off x="1104259" y="2118988"/>
          <a:ext cx="1319251" cy="48691"/>
        </a:xfrm>
        <a:custGeom>
          <a:avLst/>
          <a:gdLst/>
          <a:ahLst/>
          <a:cxnLst/>
          <a:rect l="0" t="0" r="0" b="0"/>
          <a:pathLst>
            <a:path>
              <a:moveTo>
                <a:pt x="0" y="24345"/>
              </a:moveTo>
              <a:lnTo>
                <a:pt x="1319251" y="24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1730904" y="2110352"/>
        <a:ext cx="65962" cy="65962"/>
      </dsp:txXfrm>
    </dsp:sp>
    <dsp:sp modelId="{195BC83D-876D-8F48-8731-A2BACEF7B943}">
      <dsp:nvSpPr>
        <dsp:cNvPr id="0" name=""/>
        <dsp:cNvSpPr/>
      </dsp:nvSpPr>
      <dsp:spPr>
        <a:xfrm>
          <a:off x="0" y="2436956"/>
          <a:ext cx="1595925" cy="1595925"/>
        </a:xfrm>
        <a:prstGeom prst="ellipse">
          <a:avLst/>
        </a:prstGeom>
        <a:solidFill>
          <a:srgbClr val="2F3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b="1" i="0" kern="1200" dirty="0">
              <a:latin typeface="Avenir Black" panose="02000503020000020003" pitchFamily="2" charset="0"/>
            </a:rPr>
            <a:t>Early, automated quality detection</a:t>
          </a:r>
        </a:p>
      </dsp:txBody>
      <dsp:txXfrm>
        <a:off x="233718" y="2670674"/>
        <a:ext cx="1128489" cy="1128489"/>
      </dsp:txXfrm>
    </dsp:sp>
    <dsp:sp modelId="{57F1F35B-AEFD-B349-97CC-86C1CC8F4148}">
      <dsp:nvSpPr>
        <dsp:cNvPr id="0" name=""/>
        <dsp:cNvSpPr/>
      </dsp:nvSpPr>
      <dsp:spPr>
        <a:xfrm rot="10517587">
          <a:off x="1592654" y="1110665"/>
          <a:ext cx="344294" cy="48691"/>
        </a:xfrm>
        <a:custGeom>
          <a:avLst/>
          <a:gdLst/>
          <a:ahLst/>
          <a:cxnLst/>
          <a:rect l="0" t="0" r="0" b="0"/>
          <a:pathLst>
            <a:path>
              <a:moveTo>
                <a:pt x="0" y="24345"/>
              </a:moveTo>
              <a:lnTo>
                <a:pt x="344294" y="24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1756194" y="1126404"/>
        <a:ext cx="17214" cy="17214"/>
      </dsp:txXfrm>
    </dsp:sp>
    <dsp:sp modelId="{D6849E4A-D974-7942-A0E4-4D26FA0CBEFE}">
      <dsp:nvSpPr>
        <dsp:cNvPr id="0" name=""/>
        <dsp:cNvSpPr/>
      </dsp:nvSpPr>
      <dsp:spPr>
        <a:xfrm>
          <a:off x="0" y="416654"/>
          <a:ext cx="1595925" cy="1595925"/>
        </a:xfrm>
        <a:prstGeom prst="ellipse">
          <a:avLst/>
        </a:prstGeom>
        <a:solidFill>
          <a:srgbClr val="2C87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en-US" sz="1600" b="1" i="0" kern="1200" dirty="0">
              <a:latin typeface="Avenir Black" panose="02000503020000020003" pitchFamily="2" charset="0"/>
            </a:rPr>
            <a:t>Optimize production scheduling</a:t>
          </a:r>
        </a:p>
      </dsp:txBody>
      <dsp:txXfrm>
        <a:off x="233718" y="650372"/>
        <a:ext cx="1128489" cy="1128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0CC65-6F17-AA4F-9C8E-65784E4176BA}">
      <dsp:nvSpPr>
        <dsp:cNvPr id="0" name=""/>
        <dsp:cNvSpPr/>
      </dsp:nvSpPr>
      <dsp:spPr>
        <a:xfrm>
          <a:off x="1995474" y="230486"/>
          <a:ext cx="1312327" cy="1312327"/>
        </a:xfrm>
        <a:prstGeom prst="ellipse">
          <a:avLst/>
        </a:prstGeom>
        <a:solidFill>
          <a:srgbClr val="B5D7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100000"/>
            </a:lnSpc>
            <a:spcBef>
              <a:spcPct val="0"/>
            </a:spcBef>
            <a:spcAft>
              <a:spcPct val="35000"/>
            </a:spcAft>
            <a:buNone/>
          </a:pPr>
          <a:r>
            <a:rPr lang="en-US" sz="1400" b="1" i="0" kern="1200" dirty="0">
              <a:solidFill>
                <a:schemeClr val="tx1"/>
              </a:solidFill>
              <a:latin typeface="Avenir Black"/>
            </a:rPr>
            <a:t>Plant-level operational data</a:t>
          </a:r>
        </a:p>
      </dsp:txBody>
      <dsp:txXfrm>
        <a:off x="2187660" y="422672"/>
        <a:ext cx="927955" cy="927955"/>
      </dsp:txXfrm>
    </dsp:sp>
    <dsp:sp modelId="{632DC852-B4D3-A64B-8616-AB7F1519AECF}">
      <dsp:nvSpPr>
        <dsp:cNvPr id="0" name=""/>
        <dsp:cNvSpPr/>
      </dsp:nvSpPr>
      <dsp:spPr>
        <a:xfrm rot="5381460">
          <a:off x="2460068" y="1718323"/>
          <a:ext cx="392333" cy="41291"/>
        </a:xfrm>
        <a:custGeom>
          <a:avLst/>
          <a:gdLst/>
          <a:ahLst/>
          <a:cxnLst/>
          <a:rect l="0" t="0" r="0" b="0"/>
          <a:pathLst>
            <a:path>
              <a:moveTo>
                <a:pt x="0" y="20645"/>
              </a:moveTo>
              <a:lnTo>
                <a:pt x="392333" y="206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venir Black"/>
          </a:endParaRPr>
        </a:p>
      </dsp:txBody>
      <dsp:txXfrm>
        <a:off x="2646426" y="1729160"/>
        <a:ext cx="19616" cy="19616"/>
      </dsp:txXfrm>
    </dsp:sp>
    <dsp:sp modelId="{308CED32-56B5-A940-9E60-521DB445FD97}">
      <dsp:nvSpPr>
        <dsp:cNvPr id="0" name=""/>
        <dsp:cNvSpPr/>
      </dsp:nvSpPr>
      <dsp:spPr>
        <a:xfrm>
          <a:off x="1921118" y="1935125"/>
          <a:ext cx="1479474" cy="1321410"/>
        </a:xfrm>
        <a:prstGeom prst="ellipse">
          <a:avLst/>
        </a:prstGeom>
        <a:solidFill>
          <a:srgbClr val="2C87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en-US" sz="1400" b="1" i="0" kern="1200" dirty="0">
              <a:latin typeface="Avenir Black"/>
            </a:rPr>
            <a:t>Predict machinery maintenance needs</a:t>
          </a:r>
        </a:p>
      </dsp:txBody>
      <dsp:txXfrm>
        <a:off x="2137782" y="2128641"/>
        <a:ext cx="1046146" cy="934378"/>
      </dsp:txXfrm>
    </dsp:sp>
    <dsp:sp modelId="{C1996F63-9501-844C-9569-7D0A3C105B90}">
      <dsp:nvSpPr>
        <dsp:cNvPr id="0" name=""/>
        <dsp:cNvSpPr/>
      </dsp:nvSpPr>
      <dsp:spPr>
        <a:xfrm rot="240128">
          <a:off x="3305502" y="931813"/>
          <a:ext cx="573471" cy="41291"/>
        </a:xfrm>
        <a:custGeom>
          <a:avLst/>
          <a:gdLst/>
          <a:ahLst/>
          <a:cxnLst/>
          <a:rect l="0" t="0" r="0" b="0"/>
          <a:pathLst>
            <a:path>
              <a:moveTo>
                <a:pt x="0" y="20645"/>
              </a:moveTo>
              <a:lnTo>
                <a:pt x="573471" y="206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venir Black"/>
          </a:endParaRPr>
        </a:p>
      </dsp:txBody>
      <dsp:txXfrm>
        <a:off x="3577901" y="938122"/>
        <a:ext cx="28673" cy="28673"/>
      </dsp:txXfrm>
    </dsp:sp>
    <dsp:sp modelId="{DD0C26EE-5712-BC44-9663-8B9BB28B1B93}">
      <dsp:nvSpPr>
        <dsp:cNvPr id="0" name=""/>
        <dsp:cNvSpPr/>
      </dsp:nvSpPr>
      <dsp:spPr>
        <a:xfrm>
          <a:off x="3876675" y="362103"/>
          <a:ext cx="1312327" cy="1312327"/>
        </a:xfrm>
        <a:prstGeom prst="ellipse">
          <a:avLst/>
        </a:prstGeom>
        <a:solidFill>
          <a:srgbClr val="2C87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en-US" sz="1400" b="1" i="0" kern="1200" dirty="0">
              <a:latin typeface="Avenir Black"/>
            </a:rPr>
            <a:t>Optimize inspection resource allocation</a:t>
          </a:r>
        </a:p>
      </dsp:txBody>
      <dsp:txXfrm>
        <a:off x="4068861" y="554289"/>
        <a:ext cx="927955" cy="927955"/>
      </dsp:txXfrm>
    </dsp:sp>
    <dsp:sp modelId="{9885D5AC-81AD-B94D-8D28-151DDCF63DA8}">
      <dsp:nvSpPr>
        <dsp:cNvPr id="0" name=""/>
        <dsp:cNvSpPr/>
      </dsp:nvSpPr>
      <dsp:spPr>
        <a:xfrm rot="2767554">
          <a:off x="2993863" y="1603344"/>
          <a:ext cx="733381" cy="41291"/>
        </a:xfrm>
        <a:custGeom>
          <a:avLst/>
          <a:gdLst/>
          <a:ahLst/>
          <a:cxnLst/>
          <a:rect l="0" t="0" r="0" b="0"/>
          <a:pathLst>
            <a:path>
              <a:moveTo>
                <a:pt x="0" y="20645"/>
              </a:moveTo>
              <a:lnTo>
                <a:pt x="733381" y="206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venir Black"/>
          </a:endParaRPr>
        </a:p>
      </dsp:txBody>
      <dsp:txXfrm>
        <a:off x="3342219" y="1605655"/>
        <a:ext cx="36669" cy="36669"/>
      </dsp:txXfrm>
    </dsp:sp>
    <dsp:sp modelId="{0C1E9B46-B230-5048-9DC5-0C34B4B198A3}">
      <dsp:nvSpPr>
        <dsp:cNvPr id="0" name=""/>
        <dsp:cNvSpPr/>
      </dsp:nvSpPr>
      <dsp:spPr>
        <a:xfrm>
          <a:off x="3413306" y="1705165"/>
          <a:ext cx="1312327" cy="1312327"/>
        </a:xfrm>
        <a:prstGeom prst="ellipse">
          <a:avLst/>
        </a:prstGeom>
        <a:solidFill>
          <a:srgbClr val="2F3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en-US" sz="1400" b="1" i="0" kern="1200" dirty="0">
              <a:latin typeface="Avenir Black"/>
            </a:rPr>
            <a:t>Root cause analysis for low quality output</a:t>
          </a:r>
        </a:p>
      </dsp:txBody>
      <dsp:txXfrm>
        <a:off x="3605492" y="1897351"/>
        <a:ext cx="927955" cy="927955"/>
      </dsp:txXfrm>
    </dsp:sp>
    <dsp:sp modelId="{0A50E342-58D3-284D-9282-B4BE80F2C236}">
      <dsp:nvSpPr>
        <dsp:cNvPr id="0" name=""/>
        <dsp:cNvSpPr/>
      </dsp:nvSpPr>
      <dsp:spPr>
        <a:xfrm rot="7942494">
          <a:off x="1640822" y="1601666"/>
          <a:ext cx="679309" cy="41291"/>
        </a:xfrm>
        <a:custGeom>
          <a:avLst/>
          <a:gdLst/>
          <a:ahLst/>
          <a:cxnLst/>
          <a:rect l="0" t="0" r="0" b="0"/>
          <a:pathLst>
            <a:path>
              <a:moveTo>
                <a:pt x="0" y="20645"/>
              </a:moveTo>
              <a:lnTo>
                <a:pt x="679309" y="206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venir Black"/>
          </a:endParaRPr>
        </a:p>
      </dsp:txBody>
      <dsp:txXfrm rot="10800000">
        <a:off x="1963494" y="1605329"/>
        <a:ext cx="33965" cy="33965"/>
      </dsp:txXfrm>
    </dsp:sp>
    <dsp:sp modelId="{195BC83D-876D-8F48-8731-A2BACEF7B943}">
      <dsp:nvSpPr>
        <dsp:cNvPr id="0" name=""/>
        <dsp:cNvSpPr/>
      </dsp:nvSpPr>
      <dsp:spPr>
        <a:xfrm>
          <a:off x="645551" y="1700623"/>
          <a:ext cx="1321410" cy="1321410"/>
        </a:xfrm>
        <a:prstGeom prst="ellipse">
          <a:avLst/>
        </a:prstGeom>
        <a:solidFill>
          <a:srgbClr val="2F30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en-US" sz="1400" b="1" i="0" kern="1200" dirty="0">
              <a:latin typeface="Avenir Black"/>
            </a:rPr>
            <a:t>Early, automated quality detection</a:t>
          </a:r>
        </a:p>
      </dsp:txBody>
      <dsp:txXfrm>
        <a:off x="839067" y="1894139"/>
        <a:ext cx="934378" cy="934378"/>
      </dsp:txXfrm>
    </dsp:sp>
    <dsp:sp modelId="{57F1F35B-AEFD-B349-97CC-86C1CC8F4148}">
      <dsp:nvSpPr>
        <dsp:cNvPr id="0" name=""/>
        <dsp:cNvSpPr/>
      </dsp:nvSpPr>
      <dsp:spPr>
        <a:xfrm rot="10573055">
          <a:off x="1319232" y="931666"/>
          <a:ext cx="678410" cy="41291"/>
        </a:xfrm>
        <a:custGeom>
          <a:avLst/>
          <a:gdLst/>
          <a:ahLst/>
          <a:cxnLst/>
          <a:rect l="0" t="0" r="0" b="0"/>
          <a:pathLst>
            <a:path>
              <a:moveTo>
                <a:pt x="0" y="20645"/>
              </a:moveTo>
              <a:lnTo>
                <a:pt x="678410" y="206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venir Black"/>
          </a:endParaRPr>
        </a:p>
      </dsp:txBody>
      <dsp:txXfrm rot="10800000">
        <a:off x="1641477" y="935352"/>
        <a:ext cx="33920" cy="33920"/>
      </dsp:txXfrm>
    </dsp:sp>
    <dsp:sp modelId="{D6849E4A-D974-7942-A0E4-4D26FA0CBEFE}">
      <dsp:nvSpPr>
        <dsp:cNvPr id="0" name=""/>
        <dsp:cNvSpPr/>
      </dsp:nvSpPr>
      <dsp:spPr>
        <a:xfrm>
          <a:off x="0" y="357569"/>
          <a:ext cx="1321410" cy="1321410"/>
        </a:xfrm>
        <a:prstGeom prst="ellipse">
          <a:avLst/>
        </a:prstGeom>
        <a:solidFill>
          <a:srgbClr val="2C87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en-US" sz="1400" b="1" i="0" kern="1200" dirty="0">
              <a:latin typeface="Avenir Black"/>
            </a:rPr>
            <a:t>Optimize production scheduling</a:t>
          </a:r>
        </a:p>
      </dsp:txBody>
      <dsp:txXfrm>
        <a:off x="193516" y="551085"/>
        <a:ext cx="934378" cy="93437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50D3B-8783-4D8D-9873-7438F8EFB5A3}"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6E958-9143-4453-904F-C6F8985540FD}" type="slidenum">
              <a:rPr lang="en-US" smtClean="0"/>
              <a:t>‹#›</a:t>
            </a:fld>
            <a:endParaRPr lang="en-US"/>
          </a:p>
        </p:txBody>
      </p:sp>
    </p:spTree>
    <p:extLst>
      <p:ext uri="{BB962C8B-B14F-4D97-AF65-F5344CB8AC3E}">
        <p14:creationId xmlns:p14="http://schemas.microsoft.com/office/powerpoint/2010/main" val="243806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ata-flair.training/blogs/job-in-data-science-care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tecla.io/blog/the-high-demand-for-data-scientists-and-how-to-hire-for-the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009">
              <a:defRPr sz="2300">
                <a:solidFill>
                  <a:schemeClr val="bg1"/>
                </a:solidFill>
                <a:latin typeface="Arial" charset="0"/>
              </a:defRPr>
            </a:lvl1pPr>
            <a:lvl2pPr marL="702756" indent="-270291" defTabSz="937009">
              <a:defRPr sz="2300">
                <a:solidFill>
                  <a:schemeClr val="bg1"/>
                </a:solidFill>
                <a:latin typeface="Arial" charset="0"/>
              </a:defRPr>
            </a:lvl2pPr>
            <a:lvl3pPr marL="1081164" indent="-216233" defTabSz="937009">
              <a:defRPr sz="2300">
                <a:solidFill>
                  <a:schemeClr val="bg1"/>
                </a:solidFill>
                <a:latin typeface="Arial" charset="0"/>
              </a:defRPr>
            </a:lvl3pPr>
            <a:lvl4pPr marL="1513629" indent="-216233" defTabSz="937009">
              <a:defRPr sz="2300">
                <a:solidFill>
                  <a:schemeClr val="bg1"/>
                </a:solidFill>
                <a:latin typeface="Arial" charset="0"/>
              </a:defRPr>
            </a:lvl4pPr>
            <a:lvl5pPr marL="1946095" indent="-216233" defTabSz="937009">
              <a:defRPr sz="2300">
                <a:solidFill>
                  <a:schemeClr val="bg1"/>
                </a:solidFill>
                <a:latin typeface="Arial" charset="0"/>
              </a:defRPr>
            </a:lvl5pPr>
            <a:lvl6pPr marL="2378560" indent="-216233" algn="ctr" defTabSz="937009" eaLnBrk="0" fontAlgn="base" hangingPunct="0">
              <a:spcBef>
                <a:spcPct val="0"/>
              </a:spcBef>
              <a:spcAft>
                <a:spcPct val="0"/>
              </a:spcAft>
              <a:defRPr sz="2300">
                <a:solidFill>
                  <a:schemeClr val="bg1"/>
                </a:solidFill>
                <a:latin typeface="Arial" charset="0"/>
              </a:defRPr>
            </a:lvl6pPr>
            <a:lvl7pPr marL="2811026" indent="-216233" algn="ctr" defTabSz="937009" eaLnBrk="0" fontAlgn="base" hangingPunct="0">
              <a:spcBef>
                <a:spcPct val="0"/>
              </a:spcBef>
              <a:spcAft>
                <a:spcPct val="0"/>
              </a:spcAft>
              <a:defRPr sz="2300">
                <a:solidFill>
                  <a:schemeClr val="bg1"/>
                </a:solidFill>
                <a:latin typeface="Arial" charset="0"/>
              </a:defRPr>
            </a:lvl7pPr>
            <a:lvl8pPr marL="3243491" indent="-216233" algn="ctr" defTabSz="937009" eaLnBrk="0" fontAlgn="base" hangingPunct="0">
              <a:spcBef>
                <a:spcPct val="0"/>
              </a:spcBef>
              <a:spcAft>
                <a:spcPct val="0"/>
              </a:spcAft>
              <a:defRPr sz="2300">
                <a:solidFill>
                  <a:schemeClr val="bg1"/>
                </a:solidFill>
                <a:latin typeface="Arial" charset="0"/>
              </a:defRPr>
            </a:lvl8pPr>
            <a:lvl9pPr marL="3675957" indent="-216233" algn="ctr" defTabSz="937009" eaLnBrk="0" fontAlgn="base" hangingPunct="0">
              <a:spcBef>
                <a:spcPct val="0"/>
              </a:spcBef>
              <a:spcAft>
                <a:spcPct val="0"/>
              </a:spcAft>
              <a:defRPr sz="2300">
                <a:solidFill>
                  <a:schemeClr val="bg1"/>
                </a:solidFill>
                <a:latin typeface="Arial" charset="0"/>
              </a:defRPr>
            </a:lvl9pPr>
          </a:lstStyle>
          <a:p>
            <a:fld id="{10B9EF08-AF09-4EDF-985E-57E9E551C144}" type="slidenum">
              <a:rPr lang="en-US" altLang="en-US" sz="1000">
                <a:solidFill>
                  <a:schemeClr val="tx1"/>
                </a:solidFill>
                <a:latin typeface="Times New Roman" pitchFamily="18" charset="0"/>
              </a:rPr>
              <a:pPr/>
              <a:t>1</a:t>
            </a:fld>
            <a:endParaRPr lang="en-US" altLang="en-US" sz="1000">
              <a:solidFill>
                <a:schemeClr val="tx1"/>
              </a:solidFill>
              <a:latin typeface="Times New Roman" pitchFamily="18" charset="0"/>
            </a:endParaRPr>
          </a:p>
        </p:txBody>
      </p:sp>
      <p:sp>
        <p:nvSpPr>
          <p:cNvPr id="115715" name="Rectangle 2"/>
          <p:cNvSpPr>
            <a:spLocks noGrp="1" noRot="1" noChangeAspect="1" noChangeArrowheads="1" noTextEdit="1"/>
          </p:cNvSpPr>
          <p:nvPr>
            <p:ph type="sldImg"/>
          </p:nvPr>
        </p:nvSpPr>
        <p:spPr>
          <a:xfrm>
            <a:off x="685800" y="1143000"/>
            <a:ext cx="5486400" cy="3086100"/>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2440" eaLnBrk="0" fontAlgn="base" hangingPunct="0">
              <a:spcBef>
                <a:spcPct val="30000"/>
              </a:spcBef>
              <a:spcAft>
                <a:spcPct val="0"/>
              </a:spcAft>
              <a:defRPr/>
            </a:pPr>
            <a:endParaRPr lang="en-US" sz="1100"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1038"/>
            <a:ext cx="6107113"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10</a:t>
            </a:r>
            <a:r>
              <a:rPr lang="en-US" sz="1200" b="0" i="0" kern="1200" baseline="30000" dirty="0">
                <a:solidFill>
                  <a:schemeClr val="tx1"/>
                </a:solidFill>
                <a:effectLst/>
                <a:latin typeface="+mn-lt"/>
                <a:ea typeface="+mn-ea"/>
                <a:cs typeface="+mn-cs"/>
              </a:rPr>
              <a:t>21</a:t>
            </a:r>
            <a:r>
              <a:rPr lang="en-US" sz="1200" b="0" i="0" kern="1200" dirty="0">
                <a:solidFill>
                  <a:schemeClr val="tx1"/>
                </a:solidFill>
                <a:effectLst/>
                <a:latin typeface="+mn-lt"/>
                <a:ea typeface="+mn-ea"/>
                <a:cs typeface="+mn-cs"/>
              </a:rPr>
              <a:t>bytes = 1 ZB = 1 trillion GBs, </a:t>
            </a:r>
            <a:r>
              <a:rPr lang="en-US" sz="1400" dirty="0">
                <a:hlinkClick r:id="rId3"/>
              </a:rPr>
              <a:t>https://data-flair.training/blogs/job-in-data-science-career/</a:t>
            </a:r>
            <a:endParaRPr lang="en-US" sz="14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Figure courtesy of Opera Solutions, </a:t>
            </a:r>
            <a:r>
              <a:rPr lang="en-US" sz="1400" dirty="0">
                <a:hlinkClick r:id="rId4"/>
              </a:rPr>
              <a:t>https://www.tecla.io/blog/the-high-demand-for-data-scientists-and-how-to-hire-for-them/</a:t>
            </a:r>
            <a:endParaRPr lang="en-US" sz="1400" kern="1200" dirty="0">
              <a:solidFill>
                <a:schemeClr val="tx1"/>
              </a:solidFill>
              <a:latin typeface="+mn-lt"/>
              <a:ea typeface="+mn-ea"/>
              <a:cs typeface="+mn-cs"/>
            </a:endParaRPr>
          </a:p>
          <a:p>
            <a:endParaRPr lang="en-US" sz="1300" dirty="0"/>
          </a:p>
          <a:p>
            <a:r>
              <a:rPr lang="en-US" sz="1300" dirty="0"/>
              <a:t>insert slides on opportunities, incorporate plant-wide slides as opportunities.</a:t>
            </a:r>
            <a:r>
              <a:rPr lang="en-US" sz="1300" baseline="0" dirty="0"/>
              <a:t> consider adding analysis from Retsef Group</a:t>
            </a:r>
            <a:endParaRPr lang="en-US" sz="1300" dirty="0"/>
          </a:p>
          <a:p>
            <a:endParaRPr lang="en-US" sz="1300" dirty="0"/>
          </a:p>
          <a:p>
            <a:r>
              <a:rPr lang="en-US" sz="1300" dirty="0"/>
              <a:t>From January 2015 to January 2018, job postings for data scientists rose by 75%.</a:t>
            </a:r>
          </a:p>
          <a:p>
            <a:endParaRPr lang="en-US" dirty="0"/>
          </a:p>
          <a:p>
            <a:r>
              <a:rPr lang="en-US" dirty="0"/>
              <a:t>P&amp;ID and Growth in Postings from Indeed Hiring Lab</a:t>
            </a:r>
          </a:p>
          <a:p>
            <a:endParaRPr lang="en-US" dirty="0"/>
          </a:p>
          <a:p>
            <a:r>
              <a:rPr lang="en-US" dirty="0"/>
              <a:t>This talk will summarize the status of data education in chemical engineering curricula, providing examples where data are not covered at all to some examples of the efforts of dedicated faculty to including data in the curricula. It will discuss why existing engineering curricula have little coverage of data and why this situation is difficult to change. The last part of the talk will describe efforts at MIT to train chemical engineering students to analyze and make decisions based on heterogeneous data sets ranging in size from small to very big. The talk will describe ideas to integrate </a:t>
            </a:r>
            <a:r>
              <a:rPr lang="en-US" dirty="0" err="1"/>
              <a:t>OSIsoft</a:t>
            </a:r>
            <a:r>
              <a:rPr lang="en-US" dirty="0"/>
              <a:t> into other chemical engineering curricula, including (1) development of insertion modules with clearly defined learning objectives and with varying time commitments, (2) making tutorial visualizations and remote software operation available to universities, and (3) supporting “data advocates” within specific programs to develop and evaluate insertion modules.</a:t>
            </a:r>
          </a:p>
        </p:txBody>
      </p:sp>
      <p:sp>
        <p:nvSpPr>
          <p:cNvPr id="4" name="Slide Number Placeholder 3"/>
          <p:cNvSpPr>
            <a:spLocks noGrp="1"/>
          </p:cNvSpPr>
          <p:nvPr>
            <p:ph type="sldNum" sz="quarter" idx="10"/>
          </p:nvPr>
        </p:nvSpPr>
        <p:spPr/>
        <p:txBody>
          <a:bodyPr/>
          <a:lstStyle/>
          <a:p>
            <a:fld id="{9AF95FBB-2BC0-4ED9-A532-91D7322BF800}" type="slidenum">
              <a:rPr lang="en-US" smtClean="0"/>
              <a:t>3</a:t>
            </a:fld>
            <a:endParaRPr lang="en-US"/>
          </a:p>
        </p:txBody>
      </p:sp>
    </p:spTree>
    <p:extLst>
      <p:ext uri="{BB962C8B-B14F-4D97-AF65-F5344CB8AC3E}">
        <p14:creationId xmlns:p14="http://schemas.microsoft.com/office/powerpoint/2010/main" val="301744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09A531-8E77-0345-93D0-467D20195B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534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09A531-8E77-0345-93D0-467D20195B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00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lumMod val="50000"/>
                  </a:schemeClr>
                </a:solidFill>
              </a:rPr>
              <a:t>Image from: https://www.azonano.com/article.aspx?ArticleID=4457</a:t>
            </a:r>
          </a:p>
          <a:p>
            <a:r>
              <a:rPr lang="en-US" sz="1200" dirty="0">
                <a:solidFill>
                  <a:schemeClr val="bg1">
                    <a:lumMod val="50000"/>
                  </a:schemeClr>
                </a:solidFill>
              </a:rPr>
              <a:t>http://www.bodkindesign.com/products-page/hyperspectral-imaging/</a:t>
            </a:r>
          </a:p>
          <a:p>
            <a:endParaRPr lang="en-US" dirty="0"/>
          </a:p>
          <a:p>
            <a:r>
              <a:rPr lang="en-US" dirty="0"/>
              <a:t>replace PSD with cell size or other distribution, include time series of a dataset type, use images from bioprocessing</a:t>
            </a:r>
          </a:p>
        </p:txBody>
      </p:sp>
      <p:sp>
        <p:nvSpPr>
          <p:cNvPr id="4" name="Slide Number Placeholder 3"/>
          <p:cNvSpPr>
            <a:spLocks noGrp="1"/>
          </p:cNvSpPr>
          <p:nvPr>
            <p:ph type="sldNum" sz="quarter" idx="10"/>
          </p:nvPr>
        </p:nvSpPr>
        <p:spPr/>
        <p:txBody>
          <a:bodyPr/>
          <a:lstStyle/>
          <a:p>
            <a:fld id="{E018940D-3752-413E-A558-E30DAA825137}" type="slidenum">
              <a:rPr lang="en-US" smtClean="0"/>
              <a:t>12</a:t>
            </a:fld>
            <a:endParaRPr lang="en-US"/>
          </a:p>
        </p:txBody>
      </p:sp>
    </p:spTree>
    <p:extLst>
      <p:ext uri="{BB962C8B-B14F-4D97-AF65-F5344CB8AC3E}">
        <p14:creationId xmlns:p14="http://schemas.microsoft.com/office/powerpoint/2010/main" val="4245062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6E958-9143-4453-904F-C6F8985540FD}" type="slidenum">
              <a:rPr lang="en-US" smtClean="0"/>
              <a:t>15</a:t>
            </a:fld>
            <a:endParaRPr lang="en-US"/>
          </a:p>
        </p:txBody>
      </p:sp>
    </p:spTree>
    <p:extLst>
      <p:ext uri="{BB962C8B-B14F-4D97-AF65-F5344CB8AC3E}">
        <p14:creationId xmlns:p14="http://schemas.microsoft.com/office/powerpoint/2010/main" val="97919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DDFC36-8C66-478D-BE4D-EFC1910768D6}"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8498" y="6482185"/>
            <a:ext cx="2743200" cy="365125"/>
          </a:xfrm>
        </p:spPr>
        <p:txBody>
          <a:bodyPr/>
          <a:lstStyle/>
          <a:p>
            <a:fld id="{500691C3-F3C9-41F0-9E68-FAA0264DC715}" type="slidenum">
              <a:rPr lang="en-US" smtClean="0"/>
              <a:t>‹#›</a:t>
            </a:fld>
            <a:endParaRPr lang="en-US"/>
          </a:p>
        </p:txBody>
      </p:sp>
    </p:spTree>
    <p:extLst>
      <p:ext uri="{BB962C8B-B14F-4D97-AF65-F5344CB8AC3E}">
        <p14:creationId xmlns:p14="http://schemas.microsoft.com/office/powerpoint/2010/main" val="23972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E6342-9CFF-4609-8331-FD4B75830859}"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91C3-F3C9-41F0-9E68-FAA0264DC715}" type="slidenum">
              <a:rPr lang="en-US" smtClean="0"/>
              <a:t>‹#›</a:t>
            </a:fld>
            <a:endParaRPr lang="en-US"/>
          </a:p>
        </p:txBody>
      </p:sp>
    </p:spTree>
    <p:extLst>
      <p:ext uri="{BB962C8B-B14F-4D97-AF65-F5344CB8AC3E}">
        <p14:creationId xmlns:p14="http://schemas.microsoft.com/office/powerpoint/2010/main" val="16058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C20C0C-B6A9-4182-8BD4-8C1AAA5A7ABE}"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91C3-F3C9-41F0-9E68-FAA0264DC715}" type="slidenum">
              <a:rPr lang="en-US" smtClean="0"/>
              <a:t>‹#›</a:t>
            </a:fld>
            <a:endParaRPr lang="en-US"/>
          </a:p>
        </p:txBody>
      </p:sp>
    </p:spTree>
    <p:extLst>
      <p:ext uri="{BB962C8B-B14F-4D97-AF65-F5344CB8AC3E}">
        <p14:creationId xmlns:p14="http://schemas.microsoft.com/office/powerpoint/2010/main" val="333519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CA38CC-E62F-4600-B73E-0F55C66F6F14}"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8498" y="6482185"/>
            <a:ext cx="2743200" cy="365125"/>
          </a:xfrm>
        </p:spPr>
        <p:txBody>
          <a:bodyPr/>
          <a:lstStyle/>
          <a:p>
            <a:fld id="{500691C3-F3C9-41F0-9E68-FAA0264DC715}" type="slidenum">
              <a:rPr lang="en-US" smtClean="0"/>
              <a:t>‹#›</a:t>
            </a:fld>
            <a:endParaRPr lang="en-US"/>
          </a:p>
        </p:txBody>
      </p:sp>
    </p:spTree>
    <p:extLst>
      <p:ext uri="{BB962C8B-B14F-4D97-AF65-F5344CB8AC3E}">
        <p14:creationId xmlns:p14="http://schemas.microsoft.com/office/powerpoint/2010/main" val="230404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DC9E86-1FE2-4111-BA50-44356975C353}"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691C3-F3C9-41F0-9E68-FAA0264DC715}" type="slidenum">
              <a:rPr lang="en-US" smtClean="0"/>
              <a:t>‹#›</a:t>
            </a:fld>
            <a:endParaRPr lang="en-US"/>
          </a:p>
        </p:txBody>
      </p:sp>
    </p:spTree>
    <p:extLst>
      <p:ext uri="{BB962C8B-B14F-4D97-AF65-F5344CB8AC3E}">
        <p14:creationId xmlns:p14="http://schemas.microsoft.com/office/powerpoint/2010/main" val="743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9546B3-25F6-41C7-9545-E03228B33320}" type="datetime1">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691C3-F3C9-41F0-9E68-FAA0264DC715}" type="slidenum">
              <a:rPr lang="en-US" smtClean="0"/>
              <a:t>‹#›</a:t>
            </a:fld>
            <a:endParaRPr lang="en-US"/>
          </a:p>
        </p:txBody>
      </p:sp>
    </p:spTree>
    <p:extLst>
      <p:ext uri="{BB962C8B-B14F-4D97-AF65-F5344CB8AC3E}">
        <p14:creationId xmlns:p14="http://schemas.microsoft.com/office/powerpoint/2010/main" val="115952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FC3AB0-0349-41B3-82B0-B1826D1C047C}" type="datetime1">
              <a:rPr lang="en-US" smtClean="0"/>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691C3-F3C9-41F0-9E68-FAA0264DC715}" type="slidenum">
              <a:rPr lang="en-US" smtClean="0"/>
              <a:t>‹#›</a:t>
            </a:fld>
            <a:endParaRPr lang="en-US"/>
          </a:p>
        </p:txBody>
      </p:sp>
    </p:spTree>
    <p:extLst>
      <p:ext uri="{BB962C8B-B14F-4D97-AF65-F5344CB8AC3E}">
        <p14:creationId xmlns:p14="http://schemas.microsoft.com/office/powerpoint/2010/main" val="337911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47CAF3-FC86-4427-83C5-72EE9D4335DC}" type="datetime1">
              <a:rPr lang="en-US" smtClean="0"/>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691C3-F3C9-41F0-9E68-FAA0264DC715}" type="slidenum">
              <a:rPr lang="en-US" smtClean="0"/>
              <a:t>‹#›</a:t>
            </a:fld>
            <a:endParaRPr lang="en-US"/>
          </a:p>
        </p:txBody>
      </p:sp>
    </p:spTree>
    <p:extLst>
      <p:ext uri="{BB962C8B-B14F-4D97-AF65-F5344CB8AC3E}">
        <p14:creationId xmlns:p14="http://schemas.microsoft.com/office/powerpoint/2010/main" val="7543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F6D50-BF6E-4863-A35C-B2D00FDBACA1}" type="datetime1">
              <a:rPr lang="en-US" smtClean="0"/>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691C3-F3C9-41F0-9E68-FAA0264DC715}" type="slidenum">
              <a:rPr lang="en-US" smtClean="0"/>
              <a:t>‹#›</a:t>
            </a:fld>
            <a:endParaRPr lang="en-US"/>
          </a:p>
        </p:txBody>
      </p:sp>
    </p:spTree>
    <p:extLst>
      <p:ext uri="{BB962C8B-B14F-4D97-AF65-F5344CB8AC3E}">
        <p14:creationId xmlns:p14="http://schemas.microsoft.com/office/powerpoint/2010/main" val="215872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1F260-363D-4310-96C6-ACD0EEBCCDAE}" type="datetime1">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691C3-F3C9-41F0-9E68-FAA0264DC715}" type="slidenum">
              <a:rPr lang="en-US" smtClean="0"/>
              <a:t>‹#›</a:t>
            </a:fld>
            <a:endParaRPr lang="en-US"/>
          </a:p>
        </p:txBody>
      </p:sp>
    </p:spTree>
    <p:extLst>
      <p:ext uri="{BB962C8B-B14F-4D97-AF65-F5344CB8AC3E}">
        <p14:creationId xmlns:p14="http://schemas.microsoft.com/office/powerpoint/2010/main" val="296276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0800C8-FE6D-47E2-9B3F-90D3680CB529}" type="datetime1">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691C3-F3C9-41F0-9E68-FAA0264DC715}" type="slidenum">
              <a:rPr lang="en-US" smtClean="0"/>
              <a:t>‹#›</a:t>
            </a:fld>
            <a:endParaRPr lang="en-US"/>
          </a:p>
        </p:txBody>
      </p:sp>
    </p:spTree>
    <p:extLst>
      <p:ext uri="{BB962C8B-B14F-4D97-AF65-F5344CB8AC3E}">
        <p14:creationId xmlns:p14="http://schemas.microsoft.com/office/powerpoint/2010/main" val="141316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C83A1-91BB-4090-8897-C6D4F418F3B8}" type="datetime1">
              <a:rPr lang="en-US" smtClean="0"/>
              <a:t>7/26/2022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691C3-F3C9-41F0-9E68-FAA0264DC715}" type="slidenum">
              <a:rPr lang="en-US" smtClean="0"/>
              <a:t>‹#›</a:t>
            </a:fld>
            <a:endParaRPr lang="en-US"/>
          </a:p>
        </p:txBody>
      </p:sp>
    </p:spTree>
    <p:extLst>
      <p:ext uri="{BB962C8B-B14F-4D97-AF65-F5344CB8AC3E}">
        <p14:creationId xmlns:p14="http://schemas.microsoft.com/office/powerpoint/2010/main" val="4041994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pmonitor.github.io/data_scien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tiff"/><Relationship Id="rId7" Type="http://schemas.openxmlformats.org/officeDocument/2006/relationships/diagramQuickStyle" Target="../diagrams/quickStyle2.xml"/><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1.jpe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5.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athworks.com/academia/student_center/tutorials/launchpad.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cheme.com/screencasts/statistics/" TargetMode="External"/><Relationship Id="rId2" Type="http://schemas.openxmlformats.org/officeDocument/2006/relationships/hyperlink" Target="https://cache.org/teaching-resources-center/statistics" TargetMode="External"/><Relationship Id="rId1" Type="http://schemas.openxmlformats.org/officeDocument/2006/relationships/slideLayout" Target="../slideLayouts/slideLayout2.xml"/><Relationship Id="rId5" Type="http://schemas.openxmlformats.org/officeDocument/2006/relationships/hyperlink" Target="http://www.lithoguru.com/scientist/statistics/review.html" TargetMode="External"/><Relationship Id="rId4" Type="http://schemas.openxmlformats.org/officeDocument/2006/relationships/hyperlink" Target="http://www.math.uah.edu/st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 y="0"/>
            <a:ext cx="12192000" cy="680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p:nvPr>
        </p:nvSpPr>
        <p:spPr>
          <a:xfrm>
            <a:off x="145064" y="322781"/>
            <a:ext cx="12192000" cy="933061"/>
          </a:xfrm>
          <a:noFill/>
        </p:spPr>
        <p:txBody>
          <a:bodyPr>
            <a:noAutofit/>
          </a:bodyPr>
          <a:lstStyle/>
          <a:p>
            <a:r>
              <a:rPr lang="en-US" sz="4400" dirty="0">
                <a:solidFill>
                  <a:schemeClr val="bg1"/>
                </a:solidFill>
              </a:rPr>
              <a:t>Sampling of Data Education in </a:t>
            </a:r>
            <a:r>
              <a:rPr lang="en-US" sz="4400" dirty="0" err="1">
                <a:solidFill>
                  <a:schemeClr val="bg1"/>
                </a:solidFill>
              </a:rPr>
              <a:t>ChE</a:t>
            </a:r>
            <a:r>
              <a:rPr lang="en-US" sz="4400" dirty="0">
                <a:solidFill>
                  <a:schemeClr val="bg1"/>
                </a:solidFill>
              </a:rPr>
              <a:t> Curricula*</a:t>
            </a:r>
          </a:p>
        </p:txBody>
      </p:sp>
      <p:sp>
        <p:nvSpPr>
          <p:cNvPr id="5" name="Rectangle 4"/>
          <p:cNvSpPr/>
          <p:nvPr/>
        </p:nvSpPr>
        <p:spPr>
          <a:xfrm>
            <a:off x="2091520" y="6611779"/>
            <a:ext cx="2045753" cy="246221"/>
          </a:xfrm>
          <a:prstGeom prst="rect">
            <a:avLst/>
          </a:prstGeom>
        </p:spPr>
        <p:txBody>
          <a:bodyPr wrap="none">
            <a:spAutoFit/>
          </a:bodyPr>
          <a:lstStyle/>
          <a:p>
            <a:r>
              <a:rPr lang="en-US" sz="1000" dirty="0">
                <a:solidFill>
                  <a:schemeClr val="bg1">
                    <a:lumMod val="65000"/>
                  </a:schemeClr>
                </a:solidFill>
                <a:latin typeface="+mj-lt"/>
              </a:rPr>
              <a:t>Photo courtesy of Indeed Hiring Lab</a:t>
            </a:r>
          </a:p>
        </p:txBody>
      </p:sp>
      <p:sp>
        <p:nvSpPr>
          <p:cNvPr id="8" name="Rectangle 7">
            <a:extLst>
              <a:ext uri="{FF2B5EF4-FFF2-40B4-BE49-F238E27FC236}">
                <a16:creationId xmlns:a16="http://schemas.microsoft.com/office/drawing/2014/main" id="{78B3CEEC-E65B-4F45-9F72-42F27A3DC9D8}"/>
              </a:ext>
            </a:extLst>
          </p:cNvPr>
          <p:cNvSpPr/>
          <p:nvPr/>
        </p:nvSpPr>
        <p:spPr>
          <a:xfrm>
            <a:off x="4493342" y="1377473"/>
            <a:ext cx="3495444" cy="523220"/>
          </a:xfrm>
          <a:prstGeom prst="rect">
            <a:avLst/>
          </a:prstGeom>
        </p:spPr>
        <p:txBody>
          <a:bodyPr wrap="none">
            <a:spAutoFit/>
          </a:bodyPr>
          <a:lstStyle/>
          <a:p>
            <a:r>
              <a:rPr lang="en-US" sz="2800" b="1" dirty="0">
                <a:solidFill>
                  <a:schemeClr val="bg1"/>
                </a:solidFill>
              </a:rPr>
              <a:t>Richard D. Braatz, MIT</a:t>
            </a:r>
          </a:p>
        </p:txBody>
      </p:sp>
      <p:sp>
        <p:nvSpPr>
          <p:cNvPr id="4" name="Rectangle 3">
            <a:extLst>
              <a:ext uri="{FF2B5EF4-FFF2-40B4-BE49-F238E27FC236}">
                <a16:creationId xmlns:a16="http://schemas.microsoft.com/office/drawing/2014/main" id="{FC12318B-530B-48DF-89CF-103BEB128F83}"/>
              </a:ext>
            </a:extLst>
          </p:cNvPr>
          <p:cNvSpPr/>
          <p:nvPr/>
        </p:nvSpPr>
        <p:spPr>
          <a:xfrm>
            <a:off x="266087" y="6126813"/>
            <a:ext cx="11842473" cy="553998"/>
          </a:xfrm>
          <a:prstGeom prst="rect">
            <a:avLst/>
          </a:prstGeom>
        </p:spPr>
        <p:txBody>
          <a:bodyPr wrap="none">
            <a:spAutoFit/>
          </a:bodyPr>
          <a:lstStyle/>
          <a:p>
            <a:r>
              <a:rPr lang="en-US" sz="3000" dirty="0">
                <a:solidFill>
                  <a:prstClr val="white"/>
                </a:solidFill>
                <a:ea typeface="+mj-ea"/>
                <a:cs typeface="+mj-cs"/>
              </a:rPr>
              <a:t>* Presented at the 2022 ASEE/AIChE Chemical Engineering Summer School</a:t>
            </a:r>
            <a:endParaRPr lang="en-US" sz="3000" dirty="0"/>
          </a:p>
        </p:txBody>
      </p:sp>
    </p:spTree>
    <p:extLst>
      <p:ext uri="{BB962C8B-B14F-4D97-AF65-F5344CB8AC3E}">
        <p14:creationId xmlns:p14="http://schemas.microsoft.com/office/powerpoint/2010/main" val="265126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98329"/>
            <a:ext cx="12191997" cy="659155"/>
          </a:xfrm>
          <a:prstGeom prst="rect">
            <a:avLst/>
          </a:prstGeom>
        </p:spPr>
        <p:txBody>
          <a:bodyPr vert="horz" wrap="square" lIns="0" tIns="12700" rIns="0" bIns="0" rtlCol="0" anchor="ctr">
            <a:spAutoFit/>
          </a:bodyPr>
          <a:lstStyle/>
          <a:p>
            <a:pPr marL="12700" algn="ctr">
              <a:lnSpc>
                <a:spcPct val="100000"/>
              </a:lnSpc>
              <a:spcBef>
                <a:spcPts val="100"/>
              </a:spcBef>
            </a:pPr>
            <a:r>
              <a:rPr lang="en-US" sz="4200" dirty="0"/>
              <a:t>Example: Data Education at Brigham Young University</a:t>
            </a:r>
            <a:endParaRPr sz="4200" spc="-10" dirty="0"/>
          </a:p>
        </p:txBody>
      </p:sp>
      <p:sp>
        <p:nvSpPr>
          <p:cNvPr id="3" name="object 3"/>
          <p:cNvSpPr txBox="1"/>
          <p:nvPr/>
        </p:nvSpPr>
        <p:spPr>
          <a:xfrm>
            <a:off x="543405" y="2237503"/>
            <a:ext cx="11268734" cy="3543919"/>
          </a:xfrm>
          <a:prstGeom prst="rect">
            <a:avLst/>
          </a:prstGeom>
        </p:spPr>
        <p:txBody>
          <a:bodyPr vert="horz" wrap="square" lIns="0" tIns="12065" rIns="0" bIns="0" rtlCol="0">
            <a:spAutoFit/>
          </a:bodyPr>
          <a:lstStyle/>
          <a:p>
            <a:pPr marL="241300" marR="5080" indent="-228600">
              <a:spcBef>
                <a:spcPts val="95"/>
              </a:spcBef>
              <a:buFont typeface="Arial"/>
              <a:buChar char="•"/>
              <a:tabLst>
                <a:tab pos="241300" algn="l"/>
              </a:tabLst>
            </a:pPr>
            <a:r>
              <a:rPr sz="2600" dirty="0">
                <a:cs typeface="Arial"/>
              </a:rPr>
              <a:t>14</a:t>
            </a:r>
            <a:r>
              <a:rPr sz="2600" spc="-75" dirty="0">
                <a:cs typeface="Arial"/>
              </a:rPr>
              <a:t> </a:t>
            </a:r>
            <a:r>
              <a:rPr sz="2600" dirty="0">
                <a:cs typeface="Arial"/>
              </a:rPr>
              <a:t>weeks</a:t>
            </a:r>
            <a:r>
              <a:rPr sz="2600" spc="-65" dirty="0">
                <a:cs typeface="Arial"/>
              </a:rPr>
              <a:t> </a:t>
            </a:r>
            <a:r>
              <a:rPr sz="2600" dirty="0">
                <a:cs typeface="Arial"/>
              </a:rPr>
              <a:t>to</a:t>
            </a:r>
            <a:r>
              <a:rPr sz="2600" spc="-85" dirty="0">
                <a:cs typeface="Arial"/>
              </a:rPr>
              <a:t> </a:t>
            </a:r>
            <a:r>
              <a:rPr sz="2600" spc="-10" dirty="0">
                <a:cs typeface="Arial"/>
              </a:rPr>
              <a:t>sophomores, </a:t>
            </a:r>
            <a:r>
              <a:rPr sz="2600" dirty="0">
                <a:cs typeface="Arial"/>
              </a:rPr>
              <a:t>14</a:t>
            </a:r>
            <a:r>
              <a:rPr sz="2600" spc="-70" dirty="0">
                <a:cs typeface="Arial"/>
              </a:rPr>
              <a:t> </a:t>
            </a:r>
            <a:r>
              <a:rPr sz="2600" dirty="0">
                <a:cs typeface="Arial"/>
              </a:rPr>
              <a:t>weeks</a:t>
            </a:r>
            <a:r>
              <a:rPr sz="2600" spc="-55" dirty="0">
                <a:cs typeface="Arial"/>
              </a:rPr>
              <a:t> </a:t>
            </a:r>
            <a:r>
              <a:rPr sz="2600" dirty="0">
                <a:cs typeface="Arial"/>
              </a:rPr>
              <a:t>elective</a:t>
            </a:r>
            <a:r>
              <a:rPr sz="2600" spc="-50" dirty="0">
                <a:cs typeface="Arial"/>
              </a:rPr>
              <a:t> </a:t>
            </a:r>
            <a:r>
              <a:rPr sz="2600" dirty="0">
                <a:cs typeface="Arial"/>
              </a:rPr>
              <a:t>for</a:t>
            </a:r>
            <a:r>
              <a:rPr sz="2600" spc="-70" dirty="0">
                <a:cs typeface="Arial"/>
              </a:rPr>
              <a:t> </a:t>
            </a:r>
            <a:r>
              <a:rPr sz="2600" dirty="0">
                <a:cs typeface="Arial"/>
              </a:rPr>
              <a:t>seniors</a:t>
            </a:r>
            <a:r>
              <a:rPr sz="2600" spc="-60" dirty="0">
                <a:cs typeface="Arial"/>
              </a:rPr>
              <a:t> </a:t>
            </a:r>
            <a:r>
              <a:rPr lang="en-US" sz="2600" spc="-60" dirty="0">
                <a:cs typeface="Arial"/>
              </a:rPr>
              <a:t>&amp;</a:t>
            </a:r>
            <a:r>
              <a:rPr sz="2600" spc="-65" dirty="0">
                <a:cs typeface="Arial"/>
              </a:rPr>
              <a:t> </a:t>
            </a:r>
            <a:r>
              <a:rPr sz="2600" dirty="0">
                <a:cs typeface="Arial"/>
              </a:rPr>
              <a:t>graduate</a:t>
            </a:r>
            <a:r>
              <a:rPr sz="2600" spc="-60" dirty="0">
                <a:cs typeface="Arial"/>
              </a:rPr>
              <a:t> </a:t>
            </a:r>
            <a:r>
              <a:rPr sz="2600" spc="-10" dirty="0">
                <a:cs typeface="Arial"/>
              </a:rPr>
              <a:t>students</a:t>
            </a:r>
            <a:endParaRPr sz="2600" dirty="0">
              <a:cs typeface="Arial"/>
            </a:endParaRPr>
          </a:p>
          <a:p>
            <a:pPr marL="241300" marR="539750" indent="-228600">
              <a:spcBef>
                <a:spcPts val="1875"/>
              </a:spcBef>
              <a:buFont typeface="Arial"/>
              <a:buChar char="•"/>
              <a:tabLst>
                <a:tab pos="241300" algn="l"/>
              </a:tabLst>
            </a:pPr>
            <a:r>
              <a:rPr sz="2600" dirty="0">
                <a:cs typeface="Arial"/>
              </a:rPr>
              <a:t>Lecturers:</a:t>
            </a:r>
            <a:r>
              <a:rPr sz="2600" spc="-75" dirty="0">
                <a:cs typeface="Arial"/>
              </a:rPr>
              <a:t> </a:t>
            </a:r>
            <a:r>
              <a:rPr sz="2600" dirty="0">
                <a:cs typeface="Arial"/>
              </a:rPr>
              <a:t>Matt</a:t>
            </a:r>
            <a:r>
              <a:rPr sz="2600" spc="-95" dirty="0">
                <a:cs typeface="Arial"/>
              </a:rPr>
              <a:t> </a:t>
            </a:r>
            <a:r>
              <a:rPr sz="2600" dirty="0">
                <a:cs typeface="Arial"/>
              </a:rPr>
              <a:t>Heiner</a:t>
            </a:r>
            <a:r>
              <a:rPr sz="2600" spc="-80" dirty="0">
                <a:cs typeface="Arial"/>
              </a:rPr>
              <a:t> </a:t>
            </a:r>
            <a:r>
              <a:rPr sz="2600" dirty="0">
                <a:cs typeface="Arial"/>
              </a:rPr>
              <a:t>(Stats),</a:t>
            </a:r>
            <a:r>
              <a:rPr sz="2600" spc="-85" dirty="0">
                <a:cs typeface="Arial"/>
              </a:rPr>
              <a:t> </a:t>
            </a:r>
            <a:r>
              <a:rPr sz="2600" dirty="0">
                <a:cs typeface="Arial"/>
              </a:rPr>
              <a:t>Larry</a:t>
            </a:r>
            <a:r>
              <a:rPr sz="2600" spc="-80" dirty="0">
                <a:cs typeface="Arial"/>
              </a:rPr>
              <a:t> </a:t>
            </a:r>
            <a:r>
              <a:rPr sz="2600" dirty="0">
                <a:cs typeface="Arial"/>
              </a:rPr>
              <a:t>Baxter</a:t>
            </a:r>
            <a:r>
              <a:rPr sz="2600" spc="-85" dirty="0">
                <a:cs typeface="Arial"/>
              </a:rPr>
              <a:t> </a:t>
            </a:r>
            <a:r>
              <a:rPr sz="2600" spc="-10" dirty="0">
                <a:cs typeface="Arial"/>
              </a:rPr>
              <a:t>(ChE), </a:t>
            </a:r>
            <a:r>
              <a:rPr sz="2600" dirty="0">
                <a:cs typeface="Arial"/>
              </a:rPr>
              <a:t>John</a:t>
            </a:r>
            <a:r>
              <a:rPr sz="2600" spc="-105" dirty="0">
                <a:cs typeface="Arial"/>
              </a:rPr>
              <a:t> </a:t>
            </a:r>
            <a:r>
              <a:rPr sz="2600" dirty="0">
                <a:cs typeface="Arial"/>
              </a:rPr>
              <a:t>Hedengren</a:t>
            </a:r>
            <a:r>
              <a:rPr lang="en-US" sz="2600" dirty="0">
                <a:cs typeface="Arial"/>
              </a:rPr>
              <a:t> </a:t>
            </a:r>
            <a:r>
              <a:rPr sz="2600" spc="-20" dirty="0">
                <a:cs typeface="Arial"/>
              </a:rPr>
              <a:t>(ChE)</a:t>
            </a:r>
            <a:endParaRPr sz="2600" dirty="0">
              <a:cs typeface="Arial"/>
            </a:endParaRPr>
          </a:p>
          <a:p>
            <a:pPr marL="241300" marR="153670" indent="-228600">
              <a:spcBef>
                <a:spcPts val="1870"/>
              </a:spcBef>
              <a:buFont typeface="Arial"/>
              <a:buChar char="•"/>
              <a:tabLst>
                <a:tab pos="241300" algn="l"/>
              </a:tabLst>
            </a:pPr>
            <a:r>
              <a:rPr sz="2600" dirty="0">
                <a:cs typeface="Arial"/>
              </a:rPr>
              <a:t>William</a:t>
            </a:r>
            <a:r>
              <a:rPr sz="2600" spc="-70" dirty="0">
                <a:cs typeface="Arial"/>
              </a:rPr>
              <a:t> </a:t>
            </a:r>
            <a:r>
              <a:rPr sz="2600" dirty="0">
                <a:cs typeface="Arial"/>
              </a:rPr>
              <a:t>Navidi,</a:t>
            </a:r>
            <a:r>
              <a:rPr sz="2600" spc="-80" dirty="0">
                <a:cs typeface="Arial"/>
              </a:rPr>
              <a:t> </a:t>
            </a:r>
            <a:r>
              <a:rPr sz="2600" i="1" dirty="0">
                <a:cs typeface="Arial"/>
              </a:rPr>
              <a:t>Statistics</a:t>
            </a:r>
            <a:r>
              <a:rPr sz="2600" i="1" spc="-70" dirty="0">
                <a:cs typeface="Arial"/>
              </a:rPr>
              <a:t> </a:t>
            </a:r>
            <a:r>
              <a:rPr sz="2600" i="1" dirty="0">
                <a:cs typeface="Arial"/>
              </a:rPr>
              <a:t>for</a:t>
            </a:r>
            <a:r>
              <a:rPr sz="2600" i="1" spc="-85" dirty="0">
                <a:cs typeface="Arial"/>
              </a:rPr>
              <a:t> </a:t>
            </a:r>
            <a:r>
              <a:rPr sz="2600" i="1" dirty="0">
                <a:cs typeface="Arial"/>
              </a:rPr>
              <a:t>Engineers</a:t>
            </a:r>
            <a:r>
              <a:rPr sz="2600" i="1" spc="-65" dirty="0">
                <a:cs typeface="Arial"/>
              </a:rPr>
              <a:t> </a:t>
            </a:r>
            <a:r>
              <a:rPr sz="2600" i="1" dirty="0">
                <a:cs typeface="Arial"/>
              </a:rPr>
              <a:t>&amp;</a:t>
            </a:r>
            <a:r>
              <a:rPr sz="2600" i="1" spc="-95" dirty="0">
                <a:cs typeface="Arial"/>
              </a:rPr>
              <a:t> </a:t>
            </a:r>
            <a:r>
              <a:rPr sz="2600" i="1" spc="-10" dirty="0">
                <a:cs typeface="Arial"/>
              </a:rPr>
              <a:t>Scientists, </a:t>
            </a:r>
            <a:r>
              <a:rPr sz="2600" i="1" dirty="0">
                <a:cs typeface="Arial"/>
              </a:rPr>
              <a:t>Lecture</a:t>
            </a:r>
            <a:r>
              <a:rPr sz="2600" i="1" spc="-75" dirty="0">
                <a:cs typeface="Arial"/>
              </a:rPr>
              <a:t> </a:t>
            </a:r>
            <a:r>
              <a:rPr sz="2600" i="1" dirty="0">
                <a:cs typeface="Arial"/>
              </a:rPr>
              <a:t>Notes</a:t>
            </a:r>
            <a:r>
              <a:rPr sz="2600" i="1" spc="-85" dirty="0">
                <a:cs typeface="Arial"/>
              </a:rPr>
              <a:t> </a:t>
            </a:r>
            <a:r>
              <a:rPr sz="2600" i="1" dirty="0">
                <a:cs typeface="Arial"/>
              </a:rPr>
              <a:t>and</a:t>
            </a:r>
            <a:r>
              <a:rPr sz="2600" i="1" spc="-90" dirty="0">
                <a:cs typeface="Arial"/>
              </a:rPr>
              <a:t> </a:t>
            </a:r>
            <a:r>
              <a:rPr sz="2600" i="1" u="heavy" dirty="0">
                <a:uFill>
                  <a:solidFill>
                    <a:srgbClr val="FC0128"/>
                  </a:solidFill>
                </a:uFill>
                <a:cs typeface="Arial"/>
                <a:hlinkClick r:id="rId2">
                  <a:extLst>
                    <a:ext uri="{A12FA001-AC4F-418D-AE19-62706E023703}">
                      <ahyp:hlinkClr xmlns:ahyp="http://schemas.microsoft.com/office/drawing/2018/hyperlinkcolor" val="tx"/>
                    </a:ext>
                  </a:extLst>
                </a:hlinkClick>
              </a:rPr>
              <a:t>Online</a:t>
            </a:r>
            <a:r>
              <a:rPr sz="2600" i="1" spc="-65" dirty="0">
                <a:cs typeface="Arial"/>
              </a:rPr>
              <a:t> </a:t>
            </a:r>
            <a:r>
              <a:rPr sz="2600" i="1" dirty="0">
                <a:cs typeface="Arial"/>
              </a:rPr>
              <a:t>for</a:t>
            </a:r>
            <a:r>
              <a:rPr sz="2600" i="1" spc="-90" dirty="0">
                <a:cs typeface="Arial"/>
              </a:rPr>
              <a:t> </a:t>
            </a:r>
            <a:r>
              <a:rPr sz="2600" i="1" dirty="0">
                <a:cs typeface="Arial"/>
              </a:rPr>
              <a:t>Seniors/Grad</a:t>
            </a:r>
            <a:r>
              <a:rPr sz="2600" i="1" spc="-65" dirty="0">
                <a:cs typeface="Arial"/>
              </a:rPr>
              <a:t> </a:t>
            </a:r>
            <a:r>
              <a:rPr sz="2600" i="1" spc="-10" dirty="0">
                <a:cs typeface="Arial"/>
              </a:rPr>
              <a:t>Students</a:t>
            </a:r>
            <a:endParaRPr sz="2600" dirty="0">
              <a:cs typeface="Arial"/>
            </a:endParaRPr>
          </a:p>
          <a:p>
            <a:pPr marL="241300" marR="60325" indent="-228600">
              <a:spcBef>
                <a:spcPts val="1870"/>
              </a:spcBef>
              <a:buFont typeface="Arial"/>
              <a:buChar char="•"/>
              <a:tabLst>
                <a:tab pos="241300" algn="l"/>
              </a:tabLst>
            </a:pPr>
            <a:r>
              <a:rPr sz="2600" dirty="0">
                <a:cs typeface="Arial"/>
              </a:rPr>
              <a:t>The</a:t>
            </a:r>
            <a:r>
              <a:rPr sz="2600" spc="-105" dirty="0">
                <a:cs typeface="Arial"/>
              </a:rPr>
              <a:t> </a:t>
            </a:r>
            <a:r>
              <a:rPr sz="2600" dirty="0">
                <a:cs typeface="Arial"/>
              </a:rPr>
              <a:t>scientific</a:t>
            </a:r>
            <a:r>
              <a:rPr sz="2600" spc="-90" dirty="0">
                <a:cs typeface="Arial"/>
              </a:rPr>
              <a:t> </a:t>
            </a:r>
            <a:r>
              <a:rPr sz="2600" dirty="0">
                <a:cs typeface="Arial"/>
              </a:rPr>
              <a:t>method;</a:t>
            </a:r>
            <a:r>
              <a:rPr sz="2600" spc="-110" dirty="0">
                <a:cs typeface="Arial"/>
              </a:rPr>
              <a:t> </a:t>
            </a:r>
            <a:r>
              <a:rPr sz="2600" dirty="0">
                <a:cs typeface="Arial"/>
              </a:rPr>
              <a:t>probability,</a:t>
            </a:r>
            <a:r>
              <a:rPr sz="2600" spc="-90" dirty="0">
                <a:cs typeface="Arial"/>
              </a:rPr>
              <a:t> </a:t>
            </a:r>
            <a:r>
              <a:rPr sz="2600" dirty="0">
                <a:cs typeface="Arial"/>
              </a:rPr>
              <a:t>random</a:t>
            </a:r>
            <a:r>
              <a:rPr sz="2600" spc="-100" dirty="0">
                <a:cs typeface="Arial"/>
              </a:rPr>
              <a:t> </a:t>
            </a:r>
            <a:r>
              <a:rPr sz="2600" spc="-10" dirty="0">
                <a:cs typeface="Arial"/>
              </a:rPr>
              <a:t>variables, </a:t>
            </a:r>
            <a:r>
              <a:rPr sz="2600" dirty="0">
                <a:cs typeface="Arial"/>
              </a:rPr>
              <a:t>common</a:t>
            </a:r>
            <a:r>
              <a:rPr sz="2600" spc="-100" dirty="0">
                <a:cs typeface="Arial"/>
              </a:rPr>
              <a:t> </a:t>
            </a:r>
            <a:r>
              <a:rPr sz="2600" dirty="0">
                <a:cs typeface="Arial"/>
              </a:rPr>
              <a:t>discrete</a:t>
            </a:r>
            <a:r>
              <a:rPr sz="2600" spc="-90" dirty="0">
                <a:cs typeface="Arial"/>
              </a:rPr>
              <a:t> </a:t>
            </a:r>
            <a:r>
              <a:rPr sz="2600" dirty="0">
                <a:cs typeface="Arial"/>
              </a:rPr>
              <a:t>and</a:t>
            </a:r>
            <a:r>
              <a:rPr sz="2600" spc="-110" dirty="0">
                <a:cs typeface="Arial"/>
              </a:rPr>
              <a:t> </a:t>
            </a:r>
            <a:r>
              <a:rPr sz="2600" dirty="0">
                <a:cs typeface="Arial"/>
              </a:rPr>
              <a:t>continuous</a:t>
            </a:r>
            <a:r>
              <a:rPr sz="2600" spc="-90" dirty="0">
                <a:cs typeface="Arial"/>
              </a:rPr>
              <a:t> </a:t>
            </a:r>
            <a:r>
              <a:rPr sz="2600" dirty="0">
                <a:cs typeface="Arial"/>
              </a:rPr>
              <a:t>random</a:t>
            </a:r>
            <a:r>
              <a:rPr sz="2600" spc="-90" dirty="0">
                <a:cs typeface="Arial"/>
              </a:rPr>
              <a:t> </a:t>
            </a:r>
            <a:r>
              <a:rPr sz="2600" spc="-10" dirty="0">
                <a:cs typeface="Arial"/>
              </a:rPr>
              <a:t>variables, </a:t>
            </a:r>
            <a:r>
              <a:rPr sz="2600" dirty="0">
                <a:cs typeface="Arial"/>
              </a:rPr>
              <a:t>central</a:t>
            </a:r>
            <a:r>
              <a:rPr sz="2600" spc="-105" dirty="0">
                <a:cs typeface="Arial"/>
              </a:rPr>
              <a:t> </a:t>
            </a:r>
            <a:r>
              <a:rPr sz="2600" dirty="0">
                <a:cs typeface="Arial"/>
              </a:rPr>
              <a:t>limit</a:t>
            </a:r>
            <a:r>
              <a:rPr sz="2600" spc="-105" dirty="0">
                <a:cs typeface="Arial"/>
              </a:rPr>
              <a:t> </a:t>
            </a:r>
            <a:r>
              <a:rPr sz="2600" dirty="0">
                <a:cs typeface="Arial"/>
              </a:rPr>
              <a:t>theorem;</a:t>
            </a:r>
            <a:r>
              <a:rPr sz="2600" spc="-105" dirty="0">
                <a:cs typeface="Arial"/>
              </a:rPr>
              <a:t> </a:t>
            </a:r>
            <a:r>
              <a:rPr sz="2600" dirty="0">
                <a:cs typeface="Arial"/>
              </a:rPr>
              <a:t>confidence</a:t>
            </a:r>
            <a:r>
              <a:rPr sz="2600" spc="-90" dirty="0">
                <a:cs typeface="Arial"/>
              </a:rPr>
              <a:t> </a:t>
            </a:r>
            <a:r>
              <a:rPr sz="2600" dirty="0">
                <a:cs typeface="Arial"/>
              </a:rPr>
              <a:t>intervals</a:t>
            </a:r>
            <a:r>
              <a:rPr sz="2600" spc="-90" dirty="0">
                <a:cs typeface="Arial"/>
              </a:rPr>
              <a:t> </a:t>
            </a:r>
            <a:r>
              <a:rPr sz="2600" spc="-25" dirty="0">
                <a:cs typeface="Arial"/>
              </a:rPr>
              <a:t>and </a:t>
            </a:r>
            <a:r>
              <a:rPr sz="2600" dirty="0">
                <a:cs typeface="Arial"/>
              </a:rPr>
              <a:t>hypothesis</a:t>
            </a:r>
            <a:r>
              <a:rPr sz="2600" spc="-125" dirty="0">
                <a:cs typeface="Arial"/>
              </a:rPr>
              <a:t> </a:t>
            </a:r>
            <a:r>
              <a:rPr sz="2600" dirty="0">
                <a:cs typeface="Arial"/>
              </a:rPr>
              <a:t>testing;</a:t>
            </a:r>
            <a:r>
              <a:rPr sz="2600" spc="-130" dirty="0">
                <a:cs typeface="Arial"/>
              </a:rPr>
              <a:t> </a:t>
            </a:r>
            <a:r>
              <a:rPr sz="2600" dirty="0">
                <a:cs typeface="Arial"/>
              </a:rPr>
              <a:t>completely</a:t>
            </a:r>
            <a:r>
              <a:rPr sz="2600" spc="-125" dirty="0">
                <a:cs typeface="Arial"/>
              </a:rPr>
              <a:t> </a:t>
            </a:r>
            <a:r>
              <a:rPr sz="2600" spc="-10" dirty="0">
                <a:cs typeface="Arial"/>
              </a:rPr>
              <a:t>randomized </a:t>
            </a:r>
            <a:r>
              <a:rPr sz="2600" dirty="0">
                <a:cs typeface="Arial"/>
              </a:rPr>
              <a:t>experiments;</a:t>
            </a:r>
            <a:r>
              <a:rPr sz="2600" spc="-125" dirty="0">
                <a:cs typeface="Arial"/>
              </a:rPr>
              <a:t> </a:t>
            </a:r>
            <a:r>
              <a:rPr sz="2600" dirty="0">
                <a:cs typeface="Arial"/>
              </a:rPr>
              <a:t>factorial</a:t>
            </a:r>
            <a:r>
              <a:rPr sz="2600" spc="-135" dirty="0">
                <a:cs typeface="Arial"/>
              </a:rPr>
              <a:t> </a:t>
            </a:r>
            <a:r>
              <a:rPr sz="2600" spc="-10" dirty="0">
                <a:cs typeface="Arial"/>
              </a:rPr>
              <a:t>experiments</a:t>
            </a:r>
            <a:endParaRPr sz="2600" dirty="0">
              <a:cs typeface="Arial"/>
            </a:endParaRPr>
          </a:p>
        </p:txBody>
      </p:sp>
      <p:sp>
        <p:nvSpPr>
          <p:cNvPr id="5" name="Slide Number Placeholder 4">
            <a:extLst>
              <a:ext uri="{FF2B5EF4-FFF2-40B4-BE49-F238E27FC236}">
                <a16:creationId xmlns:a16="http://schemas.microsoft.com/office/drawing/2014/main" id="{F1B8F746-FE46-4ED0-9DCC-AB6747255807}"/>
              </a:ext>
            </a:extLst>
          </p:cNvPr>
          <p:cNvSpPr>
            <a:spLocks noGrp="1"/>
          </p:cNvSpPr>
          <p:nvPr>
            <p:ph type="sldNum" sz="quarter" idx="12"/>
          </p:nvPr>
        </p:nvSpPr>
        <p:spPr>
          <a:xfrm>
            <a:off x="11840368" y="6601100"/>
            <a:ext cx="393334" cy="296562"/>
          </a:xfrm>
        </p:spPr>
        <p:txBody>
          <a:bodyPr/>
          <a:lstStyle/>
          <a:p>
            <a:fld id="{500691C3-F3C9-41F0-9E68-FAA0264DC715}"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07B7800-4C62-6642-AB5E-E16EC750CD4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38929" y="4464650"/>
            <a:ext cx="2813951" cy="2239013"/>
          </a:xfrm>
          <a:prstGeom prst="rect">
            <a:avLst/>
          </a:prstGeom>
        </p:spPr>
      </p:pic>
      <p:pic>
        <p:nvPicPr>
          <p:cNvPr id="14" name="Picture 13">
            <a:extLst>
              <a:ext uri="{FF2B5EF4-FFF2-40B4-BE49-F238E27FC236}">
                <a16:creationId xmlns:a16="http://schemas.microsoft.com/office/drawing/2014/main" id="{62E97F60-6771-694C-8E54-772DCD00EDD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7605" y="4977070"/>
            <a:ext cx="2852585" cy="1375233"/>
          </a:xfrm>
          <a:prstGeom prst="rect">
            <a:avLst/>
          </a:prstGeom>
        </p:spPr>
      </p:pic>
      <p:pic>
        <p:nvPicPr>
          <p:cNvPr id="5" name="Picture 8"/>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1" y="1"/>
            <a:ext cx="4286489" cy="178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476168" y="-33607"/>
            <a:ext cx="7715832" cy="481262"/>
          </a:xfrm>
        </p:spPr>
        <p:txBody>
          <a:bodyPr>
            <a:noAutofit/>
          </a:bodyPr>
          <a:lstStyle/>
          <a:p>
            <a:pPr algn="ctr"/>
            <a:r>
              <a:rPr lang="en-US" sz="3200" dirty="0">
                <a:latin typeface="+mn-lt"/>
              </a:rPr>
              <a:t>Example: Data Education at MIT (Elective)</a:t>
            </a:r>
          </a:p>
        </p:txBody>
      </p:sp>
      <p:sp>
        <p:nvSpPr>
          <p:cNvPr id="3" name="Content Placeholder 2"/>
          <p:cNvSpPr>
            <a:spLocks noGrp="1"/>
          </p:cNvSpPr>
          <p:nvPr>
            <p:ph idx="1"/>
          </p:nvPr>
        </p:nvSpPr>
        <p:spPr>
          <a:xfrm>
            <a:off x="5903293" y="1945498"/>
            <a:ext cx="6170987" cy="2649662"/>
          </a:xfrm>
        </p:spPr>
        <p:txBody>
          <a:bodyPr>
            <a:normAutofit/>
          </a:bodyPr>
          <a:lstStyle/>
          <a:p>
            <a:pPr marL="0" lvl="0" indent="0">
              <a:lnSpc>
                <a:spcPct val="100000"/>
              </a:lnSpc>
              <a:spcBef>
                <a:spcPts val="300"/>
              </a:spcBef>
              <a:buNone/>
            </a:pPr>
            <a:r>
              <a:rPr lang="en-US" sz="2000" u="sng" dirty="0"/>
              <a:t>Topics include </a:t>
            </a:r>
          </a:p>
          <a:p>
            <a:pPr marL="166688" indent="-166688">
              <a:lnSpc>
                <a:spcPct val="100000"/>
              </a:lnSpc>
              <a:spcBef>
                <a:spcPts val="300"/>
              </a:spcBef>
            </a:pPr>
            <a:r>
              <a:rPr lang="en-US" sz="1800" dirty="0"/>
              <a:t>unsupervised, supervised, and semi-supervised learning</a:t>
            </a:r>
          </a:p>
          <a:p>
            <a:pPr marL="166688" lvl="0" indent="-166688">
              <a:lnSpc>
                <a:spcPct val="100000"/>
              </a:lnSpc>
              <a:spcBef>
                <a:spcPts val="300"/>
              </a:spcBef>
            </a:pPr>
            <a:r>
              <a:rPr lang="en-US" sz="1800" dirty="0"/>
              <a:t>correlation analysis, latent variable methods</a:t>
            </a:r>
          </a:p>
          <a:p>
            <a:pPr marL="166688" lvl="0" indent="-166688">
              <a:lnSpc>
                <a:spcPct val="100000"/>
              </a:lnSpc>
              <a:spcBef>
                <a:spcPts val="300"/>
              </a:spcBef>
            </a:pPr>
            <a:r>
              <a:rPr lang="en-US" sz="1800" dirty="0"/>
              <a:t>temporal data and time series analysis</a:t>
            </a:r>
          </a:p>
          <a:p>
            <a:pPr marL="166688" indent="-166688">
              <a:lnSpc>
                <a:spcPct val="100000"/>
              </a:lnSpc>
              <a:spcBef>
                <a:spcPts val="300"/>
              </a:spcBef>
            </a:pPr>
            <a:r>
              <a:rPr lang="en-US" sz="1800" dirty="0"/>
              <a:t>feature engineering, kernel methods</a:t>
            </a:r>
          </a:p>
          <a:p>
            <a:pPr marL="166688" indent="-166688">
              <a:lnSpc>
                <a:spcPct val="100000"/>
              </a:lnSpc>
              <a:spcBef>
                <a:spcPts val="300"/>
              </a:spcBef>
            </a:pPr>
            <a:r>
              <a:rPr lang="en-US" sz="1800" dirty="0"/>
              <a:t>neural networks</a:t>
            </a:r>
          </a:p>
          <a:p>
            <a:pPr marL="166688" lvl="0" indent="-166688">
              <a:lnSpc>
                <a:spcPct val="100000"/>
              </a:lnSpc>
              <a:spcBef>
                <a:spcPts val="300"/>
              </a:spcBef>
            </a:pPr>
            <a:r>
              <a:rPr lang="en-US" sz="1800" dirty="0"/>
              <a:t>ensemble learning, random forest</a:t>
            </a:r>
          </a:p>
          <a:p>
            <a:pPr marL="166688" lvl="0" indent="-166688">
              <a:lnSpc>
                <a:spcPct val="100000"/>
              </a:lnSpc>
              <a:spcBef>
                <a:spcPts val="300"/>
              </a:spcBef>
            </a:pPr>
            <a:r>
              <a:rPr lang="en-US" sz="1800" dirty="0"/>
              <a:t>real-time video, hyperspectral imaging</a:t>
            </a:r>
          </a:p>
        </p:txBody>
      </p:sp>
      <p:graphicFrame>
        <p:nvGraphicFramePr>
          <p:cNvPr id="6" name="Content Placeholder 8">
            <a:extLst>
              <a:ext uri="{FF2B5EF4-FFF2-40B4-BE49-F238E27FC236}">
                <a16:creationId xmlns:a16="http://schemas.microsoft.com/office/drawing/2014/main" id="{15BCAF61-7BFA-B94E-B368-9A1AF451E11A}"/>
              </a:ext>
            </a:extLst>
          </p:cNvPr>
          <p:cNvGraphicFramePr>
            <a:graphicFrameLocks noChangeAspect="1"/>
          </p:cNvGraphicFramePr>
          <p:nvPr>
            <p:extLst>
              <p:ext uri="{D42A27DB-BD31-4B8C-83A1-F6EECF244321}">
                <p14:modId xmlns:p14="http://schemas.microsoft.com/office/powerpoint/2010/main" val="1121678866"/>
              </p:ext>
            </p:extLst>
          </p:nvPr>
        </p:nvGraphicFramePr>
        <p:xfrm>
          <a:off x="393652" y="1457170"/>
          <a:ext cx="5189003" cy="40253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40D3D7C9-DAB8-5644-A035-7075AE4CF328}"/>
              </a:ext>
            </a:extLst>
          </p:cNvPr>
          <p:cNvSpPr txBox="1"/>
          <p:nvPr/>
        </p:nvSpPr>
        <p:spPr>
          <a:xfrm>
            <a:off x="-17682" y="6294023"/>
            <a:ext cx="3293545"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t>Acquisition, use, and storage of contextualized data</a:t>
            </a:r>
          </a:p>
        </p:txBody>
      </p:sp>
      <p:sp>
        <p:nvSpPr>
          <p:cNvPr id="8" name="TextBox 7">
            <a:extLst>
              <a:ext uri="{FF2B5EF4-FFF2-40B4-BE49-F238E27FC236}">
                <a16:creationId xmlns:a16="http://schemas.microsoft.com/office/drawing/2014/main" id="{DB0BFB8F-998D-2A45-8942-B151028B6429}"/>
              </a:ext>
            </a:extLst>
          </p:cNvPr>
          <p:cNvSpPr txBox="1"/>
          <p:nvPr/>
        </p:nvSpPr>
        <p:spPr>
          <a:xfrm>
            <a:off x="4614379" y="6437328"/>
            <a:ext cx="2728940" cy="30777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t>Analytics, modelling, simulation</a:t>
            </a:r>
          </a:p>
        </p:txBody>
      </p:sp>
      <p:sp>
        <p:nvSpPr>
          <p:cNvPr id="9" name="TextBox 8">
            <a:extLst>
              <a:ext uri="{FF2B5EF4-FFF2-40B4-BE49-F238E27FC236}">
                <a16:creationId xmlns:a16="http://schemas.microsoft.com/office/drawing/2014/main" id="{4E05EC49-711B-E646-992C-E4583CCA4A1A}"/>
              </a:ext>
            </a:extLst>
          </p:cNvPr>
          <p:cNvSpPr txBox="1"/>
          <p:nvPr/>
        </p:nvSpPr>
        <p:spPr>
          <a:xfrm>
            <a:off x="8863638" y="6294024"/>
            <a:ext cx="3314817"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t>Learn from the Data – Information and Knowledge</a:t>
            </a:r>
          </a:p>
        </p:txBody>
      </p:sp>
      <p:sp>
        <p:nvSpPr>
          <p:cNvPr id="10" name="Right Arrow 9">
            <a:extLst>
              <a:ext uri="{FF2B5EF4-FFF2-40B4-BE49-F238E27FC236}">
                <a16:creationId xmlns:a16="http://schemas.microsoft.com/office/drawing/2014/main" id="{E26CF17E-AC57-AB46-B73D-641A14D2955F}"/>
              </a:ext>
            </a:extLst>
          </p:cNvPr>
          <p:cNvSpPr/>
          <p:nvPr/>
        </p:nvSpPr>
        <p:spPr>
          <a:xfrm>
            <a:off x="3457987" y="6398065"/>
            <a:ext cx="1066181" cy="39608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sp>
        <p:nvSpPr>
          <p:cNvPr id="11" name="Right Arrow 10">
            <a:extLst>
              <a:ext uri="{FF2B5EF4-FFF2-40B4-BE49-F238E27FC236}">
                <a16:creationId xmlns:a16="http://schemas.microsoft.com/office/drawing/2014/main" id="{967F33AD-B0FB-3D4E-975C-FB722DFAFA47}"/>
              </a:ext>
            </a:extLst>
          </p:cNvPr>
          <p:cNvSpPr/>
          <p:nvPr/>
        </p:nvSpPr>
        <p:spPr>
          <a:xfrm>
            <a:off x="7570387" y="6398065"/>
            <a:ext cx="1066181" cy="39608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CE79BCE1-2F33-FF43-A5CE-3F3404AE1CE6}"/>
              </a:ext>
            </a:extLst>
          </p:cNvPr>
          <p:cNvSpPr/>
          <p:nvPr/>
        </p:nvSpPr>
        <p:spPr>
          <a:xfrm>
            <a:off x="4476169" y="402682"/>
            <a:ext cx="7620276" cy="1346522"/>
          </a:xfrm>
          <a:prstGeom prst="rect">
            <a:avLst/>
          </a:prstGeom>
        </p:spPr>
        <p:txBody>
          <a:bodyPr wrap="square">
            <a:spAutoFit/>
          </a:bodyPr>
          <a:lstStyle/>
          <a:p>
            <a:pPr>
              <a:spcBef>
                <a:spcPts val="300"/>
              </a:spcBef>
            </a:pPr>
            <a:r>
              <a:rPr lang="en-US" sz="2000" u="sng" dirty="0"/>
              <a:t>Course objectives:</a:t>
            </a:r>
          </a:p>
          <a:p>
            <a:pPr marL="166688" lvl="0" indent="-166688">
              <a:lnSpc>
                <a:spcPct val="100000"/>
              </a:lnSpc>
              <a:spcBef>
                <a:spcPts val="300"/>
              </a:spcBef>
              <a:buFont typeface="Arial" panose="020B0604020202020204" pitchFamily="34" charset="0"/>
              <a:buChar char="•"/>
            </a:pPr>
            <a:r>
              <a:rPr lang="en-US" dirty="0"/>
              <a:t>Learn data analytics methods &amp; selection of methods for specific applications</a:t>
            </a:r>
          </a:p>
          <a:p>
            <a:pPr marL="166688" lvl="0" indent="-166688">
              <a:lnSpc>
                <a:spcPct val="100000"/>
              </a:lnSpc>
              <a:spcBef>
                <a:spcPts val="300"/>
              </a:spcBef>
              <a:buFont typeface="Arial" panose="020B0604020202020204" pitchFamily="34" charset="0"/>
              <a:buChar char="•"/>
            </a:pPr>
            <a:r>
              <a:rPr lang="en-US" dirty="0"/>
              <a:t>Gain experience in applying analytics methods to real, authentic datasets</a:t>
            </a:r>
          </a:p>
          <a:p>
            <a:pPr marL="166688" lvl="0" indent="-166688">
              <a:lnSpc>
                <a:spcPct val="100000"/>
              </a:lnSpc>
              <a:spcBef>
                <a:spcPts val="300"/>
              </a:spcBef>
              <a:buFont typeface="Arial" panose="020B0604020202020204" pitchFamily="34" charset="0"/>
              <a:buChar char="•"/>
            </a:pPr>
            <a:r>
              <a:rPr lang="en-US" dirty="0"/>
              <a:t>Provide enough understanding to be able to troubleshoot unexpected results</a:t>
            </a:r>
          </a:p>
        </p:txBody>
      </p:sp>
      <p:sp>
        <p:nvSpPr>
          <p:cNvPr id="13" name="Rectangle 12">
            <a:extLst>
              <a:ext uri="{FF2B5EF4-FFF2-40B4-BE49-F238E27FC236}">
                <a16:creationId xmlns:a16="http://schemas.microsoft.com/office/drawing/2014/main" id="{986983AC-DAA9-5A48-A5E6-0305031FC92A}"/>
              </a:ext>
            </a:extLst>
          </p:cNvPr>
          <p:cNvSpPr/>
          <p:nvPr/>
        </p:nvSpPr>
        <p:spPr>
          <a:xfrm>
            <a:off x="7815760" y="4975232"/>
            <a:ext cx="4137311" cy="938719"/>
          </a:xfrm>
          <a:prstGeom prst="rect">
            <a:avLst/>
          </a:prstGeom>
        </p:spPr>
        <p:txBody>
          <a:bodyPr wrap="square">
            <a:spAutoFit/>
          </a:bodyPr>
          <a:lstStyle/>
          <a:p>
            <a:pPr lvl="0">
              <a:spcBef>
                <a:spcPts val="300"/>
              </a:spcBef>
            </a:pPr>
            <a:r>
              <a:rPr lang="en-US" u="sng" dirty="0">
                <a:solidFill>
                  <a:prstClr val="black"/>
                </a:solidFill>
              </a:rPr>
              <a:t>Course data</a:t>
            </a:r>
            <a:endParaRPr lang="en-US" sz="1600" u="sng" dirty="0">
              <a:solidFill>
                <a:prstClr val="black"/>
              </a:solidFill>
            </a:endParaRPr>
          </a:p>
          <a:p>
            <a:pPr marL="166688" lvl="0" indent="-166688">
              <a:lnSpc>
                <a:spcPct val="100000"/>
              </a:lnSpc>
              <a:spcBef>
                <a:spcPts val="300"/>
              </a:spcBef>
              <a:buFont typeface="Arial" panose="020B0604020202020204" pitchFamily="34" charset="0"/>
              <a:buChar char="•"/>
            </a:pPr>
            <a:r>
              <a:rPr lang="en-US" sz="1600" dirty="0" err="1">
                <a:solidFill>
                  <a:prstClr val="black"/>
                </a:solidFill>
              </a:rPr>
              <a:t>Matlab</a:t>
            </a:r>
            <a:r>
              <a:rPr lang="en-US" sz="1600" dirty="0">
                <a:solidFill>
                  <a:prstClr val="black"/>
                </a:solidFill>
              </a:rPr>
              <a:t>-based problem sets and projects</a:t>
            </a:r>
          </a:p>
          <a:p>
            <a:pPr marL="166688" indent="-166688">
              <a:lnSpc>
                <a:spcPct val="100000"/>
              </a:lnSpc>
              <a:spcBef>
                <a:spcPts val="300"/>
              </a:spcBef>
              <a:buFont typeface="Arial" panose="020B0604020202020204" pitchFamily="34" charset="0"/>
              <a:buChar char="•"/>
            </a:pPr>
            <a:r>
              <a:rPr lang="en-US" sz="1600" dirty="0">
                <a:solidFill>
                  <a:prstClr val="black"/>
                </a:solidFill>
              </a:rPr>
              <a:t>All electronic course materials</a:t>
            </a:r>
          </a:p>
        </p:txBody>
      </p:sp>
    </p:spTree>
    <p:extLst>
      <p:ext uri="{BB962C8B-B14F-4D97-AF65-F5344CB8AC3E}">
        <p14:creationId xmlns:p14="http://schemas.microsoft.com/office/powerpoint/2010/main" val="19512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yperspectral Datac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157" y="2262540"/>
            <a:ext cx="6648696" cy="4408659"/>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8"/>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6008" y="1516008"/>
            <a:ext cx="3893976" cy="2467059"/>
          </a:xfrm>
        </p:spPr>
      </p:pic>
      <p:sp>
        <p:nvSpPr>
          <p:cNvPr id="7" name="Rectangle 6"/>
          <p:cNvSpPr/>
          <p:nvPr/>
        </p:nvSpPr>
        <p:spPr>
          <a:xfrm>
            <a:off x="1253179" y="2713973"/>
            <a:ext cx="1067921" cy="400110"/>
          </a:xfrm>
          <a:prstGeom prst="rect">
            <a:avLst/>
          </a:prstGeom>
        </p:spPr>
        <p:txBody>
          <a:bodyPr wrap="none">
            <a:spAutoFit/>
          </a:bodyPr>
          <a:lstStyle/>
          <a:p>
            <a:r>
              <a:rPr lang="en-US" sz="2000" dirty="0">
                <a:latin typeface="Arial" panose="020B0604020202020204" pitchFamily="34" charset="0"/>
                <a:ea typeface="Arial"/>
                <a:cs typeface="Arial" panose="020B0604020202020204" pitchFamily="34" charset="0"/>
              </a:rPr>
              <a:t>Spectra</a:t>
            </a:r>
            <a:endParaRPr lang="en-US" sz="2000" dirty="0"/>
          </a:p>
        </p:txBody>
      </p:sp>
      <p:sp>
        <p:nvSpPr>
          <p:cNvPr id="8" name="Rectangle 7"/>
          <p:cNvSpPr/>
          <p:nvPr/>
        </p:nvSpPr>
        <p:spPr>
          <a:xfrm>
            <a:off x="992293" y="4509236"/>
            <a:ext cx="3187283"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Optical Imaging and Video</a:t>
            </a:r>
            <a:endParaRPr lang="en-US" sz="2000" dirty="0"/>
          </a:p>
        </p:txBody>
      </p:sp>
      <p:sp>
        <p:nvSpPr>
          <p:cNvPr id="9" name="Rectangle 8"/>
          <p:cNvSpPr/>
          <p:nvPr/>
        </p:nvSpPr>
        <p:spPr>
          <a:xfrm>
            <a:off x="7646919" y="1516008"/>
            <a:ext cx="1853252" cy="707886"/>
          </a:xfrm>
          <a:prstGeom prst="rect">
            <a:avLst/>
          </a:prstGeom>
        </p:spPr>
        <p:txBody>
          <a:bodyPr wrap="square">
            <a:spAutoFit/>
          </a:bodyPr>
          <a:lstStyle/>
          <a:p>
            <a:pPr algn="ctr"/>
            <a:r>
              <a:rPr lang="en-US" sz="2000" dirty="0">
                <a:latin typeface="Arial" panose="020B0604020202020204" pitchFamily="34" charset="0"/>
                <a:ea typeface="Arial"/>
                <a:cs typeface="Arial" panose="020B0604020202020204" pitchFamily="34" charset="0"/>
              </a:rPr>
              <a:t>Hyperspectral Imaging</a:t>
            </a:r>
            <a:endParaRPr lang="en-US" sz="2000" dirty="0"/>
          </a:p>
        </p:txBody>
      </p:sp>
      <p:pic>
        <p:nvPicPr>
          <p:cNvPr id="13" name="Picture 3">
            <a:extLst>
              <a:ext uri="{FF2B5EF4-FFF2-40B4-BE49-F238E27FC236}">
                <a16:creationId xmlns:a16="http://schemas.microsoft.com/office/drawing/2014/main" id="{91844C38-48DB-407A-83B7-07DC4A2C507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0098" r="-595"/>
          <a:stretch/>
        </p:blipFill>
        <p:spPr bwMode="auto">
          <a:xfrm>
            <a:off x="4540816" y="1370387"/>
            <a:ext cx="2926707" cy="303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9">
            <a:extLst>
              <a:ext uri="{FF2B5EF4-FFF2-40B4-BE49-F238E27FC236}">
                <a16:creationId xmlns:a16="http://schemas.microsoft.com/office/drawing/2014/main" id="{138460D3-189D-4A60-9530-D92636731E2A}"/>
              </a:ext>
            </a:extLst>
          </p:cNvPr>
          <p:cNvSpPr>
            <a:spLocks noGrp="1"/>
          </p:cNvSpPr>
          <p:nvPr>
            <p:ph type="title"/>
          </p:nvPr>
        </p:nvSpPr>
        <p:spPr>
          <a:xfrm>
            <a:off x="-4642" y="26287"/>
            <a:ext cx="12188952" cy="1186542"/>
          </a:xfrm>
        </p:spPr>
        <p:txBody>
          <a:bodyPr>
            <a:normAutofit/>
          </a:bodyPr>
          <a:lstStyle/>
          <a:p>
            <a:pPr algn="ctr"/>
            <a:r>
              <a:rPr lang="en-US" dirty="0">
                <a:latin typeface="+mn-lt"/>
              </a:rPr>
              <a:t>Course </a:t>
            </a:r>
            <a:r>
              <a:rPr lang="en-US" dirty="0"/>
              <a:t>covers a wide variety of p</a:t>
            </a:r>
            <a:r>
              <a:rPr lang="en-US" dirty="0">
                <a:latin typeface="+mn-lt"/>
              </a:rPr>
              <a:t>rocess </a:t>
            </a:r>
            <a:r>
              <a:rPr lang="en-US" dirty="0"/>
              <a:t>d</a:t>
            </a:r>
            <a:r>
              <a:rPr lang="en-US" dirty="0">
                <a:latin typeface="+mn-lt"/>
              </a:rPr>
              <a:t>atasets</a:t>
            </a:r>
          </a:p>
        </p:txBody>
      </p:sp>
      <p:grpSp>
        <p:nvGrpSpPr>
          <p:cNvPr id="5" name="Group 4">
            <a:extLst>
              <a:ext uri="{FF2B5EF4-FFF2-40B4-BE49-F238E27FC236}">
                <a16:creationId xmlns:a16="http://schemas.microsoft.com/office/drawing/2014/main" id="{0B5446CE-3748-46E8-957A-400C54DA9B60}"/>
              </a:ext>
            </a:extLst>
          </p:cNvPr>
          <p:cNvGrpSpPr/>
          <p:nvPr/>
        </p:nvGrpSpPr>
        <p:grpSpPr>
          <a:xfrm>
            <a:off x="1" y="4943094"/>
            <a:ext cx="5084583" cy="1833004"/>
            <a:chOff x="1" y="4943094"/>
            <a:chExt cx="5084583" cy="1833004"/>
          </a:xfrm>
        </p:grpSpPr>
        <p:pic>
          <p:nvPicPr>
            <p:cNvPr id="16386" name="Picture 2" descr="https://www.azonano.com/images/Article_Images/ImageForArticle_4457(1).jpg"/>
            <p:cNvPicPr>
              <a:picLocks noChangeAspect="1" noChangeArrowheads="1"/>
            </p:cNvPicPr>
            <p:nvPr/>
          </p:nvPicPr>
          <p:blipFill rotWithShape="1">
            <a:blip r:embed="rId7">
              <a:extLst>
                <a:ext uri="{28A0092B-C50C-407E-A947-70E740481C1C}">
                  <a14:useLocalDpi xmlns:a14="http://schemas.microsoft.com/office/drawing/2010/main" val="0"/>
                </a:ext>
              </a:extLst>
            </a:blip>
            <a:srcRect r="53614"/>
            <a:stretch/>
          </p:blipFill>
          <p:spPr bwMode="auto">
            <a:xfrm>
              <a:off x="1" y="4943094"/>
              <a:ext cx="257443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A586A4-6392-4F66-85EE-B257204161C0}"/>
                </a:ext>
              </a:extLst>
            </p:cNvPr>
            <p:cNvPicPr>
              <a:picLocks noChangeAspect="1"/>
            </p:cNvPicPr>
            <p:nvPr/>
          </p:nvPicPr>
          <p:blipFill rotWithShape="1">
            <a:blip r:embed="rId8"/>
            <a:srcRect l="45980" t="73296" r="8226" b="13675"/>
            <a:stretch/>
          </p:blipFill>
          <p:spPr>
            <a:xfrm>
              <a:off x="2660698" y="4947298"/>
              <a:ext cx="2423886" cy="1828800"/>
            </a:xfrm>
            <a:prstGeom prst="rect">
              <a:avLst/>
            </a:prstGeom>
          </p:spPr>
        </p:pic>
      </p:grpSp>
      <p:sp>
        <p:nvSpPr>
          <p:cNvPr id="14" name="Slide Number Placeholder 4">
            <a:extLst>
              <a:ext uri="{FF2B5EF4-FFF2-40B4-BE49-F238E27FC236}">
                <a16:creationId xmlns:a16="http://schemas.microsoft.com/office/drawing/2014/main" id="{721B3AEF-B246-44B2-90E1-D2CEEFDEA1F6}"/>
              </a:ext>
            </a:extLst>
          </p:cNvPr>
          <p:cNvSpPr>
            <a:spLocks noGrp="1"/>
          </p:cNvSpPr>
          <p:nvPr>
            <p:ph type="sldNum" sz="quarter" idx="12"/>
          </p:nvPr>
        </p:nvSpPr>
        <p:spPr>
          <a:xfrm>
            <a:off x="11840368" y="6601100"/>
            <a:ext cx="393334" cy="296562"/>
          </a:xfrm>
        </p:spPr>
        <p:txBody>
          <a:bodyPr/>
          <a:lstStyle/>
          <a:p>
            <a:fld id="{500691C3-F3C9-41F0-9E68-FAA0264DC715}" type="slidenum">
              <a:rPr lang="en-US" smtClean="0"/>
              <a:t>12</a:t>
            </a:fld>
            <a:endParaRPr lang="en-US" dirty="0"/>
          </a:p>
        </p:txBody>
      </p:sp>
    </p:spTree>
    <p:custDataLst>
      <p:tags r:id="rId1"/>
    </p:custDataLst>
    <p:extLst>
      <p:ext uri="{BB962C8B-B14F-4D97-AF65-F5344CB8AC3E}">
        <p14:creationId xmlns:p14="http://schemas.microsoft.com/office/powerpoint/2010/main" val="397653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pPr algn="ctr">
              <a:lnSpc>
                <a:spcPct val="100000"/>
              </a:lnSpc>
            </a:pPr>
            <a:r>
              <a:rPr lang="en-US" dirty="0"/>
              <a:t>Course only uses authentic data</a:t>
            </a:r>
          </a:p>
        </p:txBody>
      </p:sp>
      <p:sp>
        <p:nvSpPr>
          <p:cNvPr id="3" name="Content Placeholder 2"/>
          <p:cNvSpPr>
            <a:spLocks noGrp="1"/>
          </p:cNvSpPr>
          <p:nvPr>
            <p:ph idx="1"/>
          </p:nvPr>
        </p:nvSpPr>
        <p:spPr>
          <a:xfrm>
            <a:off x="661732" y="1330752"/>
            <a:ext cx="10884275" cy="1638479"/>
          </a:xfrm>
        </p:spPr>
        <p:txBody>
          <a:bodyPr>
            <a:normAutofit/>
          </a:bodyPr>
          <a:lstStyle/>
          <a:p>
            <a:pPr>
              <a:lnSpc>
                <a:spcPct val="110000"/>
              </a:lnSpc>
              <a:spcBef>
                <a:spcPts val="600"/>
              </a:spcBef>
            </a:pPr>
            <a:r>
              <a:rPr lang="en-US" dirty="0"/>
              <a:t>Predict battery cycle life from data collected during the first 110 cycles</a:t>
            </a:r>
          </a:p>
          <a:p>
            <a:pPr>
              <a:lnSpc>
                <a:spcPct val="110000"/>
              </a:lnSpc>
              <a:spcBef>
                <a:spcPts val="600"/>
              </a:spcBef>
            </a:pPr>
            <a:r>
              <a:rPr lang="en-US" dirty="0"/>
              <a:t>Classify batteries into long and short lifetime based on data collected during only the first 5 cycles, before capacity degradation has occurred</a:t>
            </a:r>
          </a:p>
        </p:txBody>
      </p:sp>
      <p:grpSp>
        <p:nvGrpSpPr>
          <p:cNvPr id="15" name="Group 14"/>
          <p:cNvGrpSpPr/>
          <p:nvPr/>
        </p:nvGrpSpPr>
        <p:grpSpPr>
          <a:xfrm>
            <a:off x="201611" y="3921839"/>
            <a:ext cx="3214816" cy="2204324"/>
            <a:chOff x="212125" y="1518997"/>
            <a:chExt cx="3214816" cy="2204324"/>
          </a:xfrm>
        </p:grpSpPr>
        <p:pic>
          <p:nvPicPr>
            <p:cNvPr id="16" name="Picture 15"/>
            <p:cNvPicPr>
              <a:picLocks noChangeAspect="1"/>
            </p:cNvPicPr>
            <p:nvPr/>
          </p:nvPicPr>
          <p:blipFill>
            <a:blip r:embed="rId2"/>
            <a:stretch>
              <a:fillRect/>
            </a:stretch>
          </p:blipFill>
          <p:spPr>
            <a:xfrm>
              <a:off x="212125" y="1518997"/>
              <a:ext cx="2743200" cy="1756859"/>
            </a:xfrm>
            <a:prstGeom prst="rect">
              <a:avLst/>
            </a:prstGeom>
          </p:spPr>
        </p:pic>
        <p:pic>
          <p:nvPicPr>
            <p:cNvPr id="17" name="Picture 16"/>
            <p:cNvPicPr>
              <a:picLocks noChangeAspect="1"/>
            </p:cNvPicPr>
            <p:nvPr/>
          </p:nvPicPr>
          <p:blipFill>
            <a:blip r:embed="rId3"/>
            <a:stretch>
              <a:fillRect/>
            </a:stretch>
          </p:blipFill>
          <p:spPr>
            <a:xfrm>
              <a:off x="447933" y="1764128"/>
              <a:ext cx="2743200" cy="1738848"/>
            </a:xfrm>
            <a:prstGeom prst="rect">
              <a:avLst/>
            </a:prstGeom>
          </p:spPr>
        </p:pic>
        <p:pic>
          <p:nvPicPr>
            <p:cNvPr id="18" name="Picture 17"/>
            <p:cNvPicPr>
              <a:picLocks noChangeAspect="1"/>
            </p:cNvPicPr>
            <p:nvPr/>
          </p:nvPicPr>
          <p:blipFill>
            <a:blip r:embed="rId4"/>
            <a:stretch>
              <a:fillRect/>
            </a:stretch>
          </p:blipFill>
          <p:spPr>
            <a:xfrm>
              <a:off x="683741" y="1965799"/>
              <a:ext cx="2743200" cy="1757522"/>
            </a:xfrm>
            <a:prstGeom prst="rect">
              <a:avLst/>
            </a:prstGeom>
          </p:spPr>
        </p:pic>
      </p:grpSp>
      <p:sp>
        <p:nvSpPr>
          <p:cNvPr id="19" name="TextBox 18"/>
          <p:cNvSpPr txBox="1"/>
          <p:nvPr/>
        </p:nvSpPr>
        <p:spPr>
          <a:xfrm>
            <a:off x="0" y="3466614"/>
            <a:ext cx="3652235" cy="461665"/>
          </a:xfrm>
          <a:prstGeom prst="rect">
            <a:avLst/>
          </a:prstGeom>
          <a:noFill/>
        </p:spPr>
        <p:txBody>
          <a:bodyPr wrap="square" rtlCol="0">
            <a:spAutoFit/>
          </a:bodyPr>
          <a:lstStyle/>
          <a:p>
            <a:pPr algn="ctr"/>
            <a:r>
              <a:rPr lang="en-US" sz="2400" dirty="0"/>
              <a:t>Experimental Cycling Data</a:t>
            </a:r>
          </a:p>
        </p:txBody>
      </p:sp>
      <p:sp>
        <p:nvSpPr>
          <p:cNvPr id="20" name="TextBox 19"/>
          <p:cNvSpPr txBox="1"/>
          <p:nvPr/>
        </p:nvSpPr>
        <p:spPr>
          <a:xfrm>
            <a:off x="3849943" y="3450792"/>
            <a:ext cx="4637566" cy="461665"/>
          </a:xfrm>
          <a:prstGeom prst="rect">
            <a:avLst/>
          </a:prstGeom>
          <a:noFill/>
        </p:spPr>
        <p:txBody>
          <a:bodyPr wrap="square" rtlCol="0">
            <a:spAutoFit/>
          </a:bodyPr>
          <a:lstStyle/>
          <a:p>
            <a:pPr algn="ctr"/>
            <a:r>
              <a:rPr lang="en-US" sz="2400" dirty="0"/>
              <a:t>Feature Engineering &amp; Elastic Net</a:t>
            </a:r>
          </a:p>
        </p:txBody>
      </p:sp>
      <p:sp>
        <p:nvSpPr>
          <p:cNvPr id="21" name="TextBox 20"/>
          <p:cNvSpPr txBox="1"/>
          <p:nvPr/>
        </p:nvSpPr>
        <p:spPr>
          <a:xfrm>
            <a:off x="8838872" y="3426410"/>
            <a:ext cx="3127290" cy="461665"/>
          </a:xfrm>
          <a:prstGeom prst="rect">
            <a:avLst/>
          </a:prstGeom>
          <a:noFill/>
        </p:spPr>
        <p:txBody>
          <a:bodyPr wrap="square" rtlCol="0">
            <a:spAutoFit/>
          </a:bodyPr>
          <a:lstStyle/>
          <a:p>
            <a:pPr algn="ctr"/>
            <a:r>
              <a:rPr lang="en-US" sz="2400" dirty="0"/>
              <a:t>Classification Modeling</a:t>
            </a:r>
          </a:p>
        </p:txBody>
      </p:sp>
      <p:sp>
        <p:nvSpPr>
          <p:cNvPr id="23" name="Right Arrow 22"/>
          <p:cNvSpPr/>
          <p:nvPr/>
        </p:nvSpPr>
        <p:spPr>
          <a:xfrm>
            <a:off x="3652235" y="4907255"/>
            <a:ext cx="395416" cy="23432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ight Arrow 23"/>
          <p:cNvSpPr/>
          <p:nvPr/>
        </p:nvSpPr>
        <p:spPr>
          <a:xfrm>
            <a:off x="8194372" y="4938348"/>
            <a:ext cx="395416" cy="23432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p:nvPr/>
        </p:nvPicPr>
        <p:blipFill>
          <a:blip r:embed="rId5">
            <a:extLst>
              <a:ext uri="{28A0092B-C50C-407E-A947-70E740481C1C}">
                <a14:useLocalDpi xmlns:a14="http://schemas.microsoft.com/office/drawing/2010/main" val="0"/>
              </a:ext>
            </a:extLst>
          </a:blip>
          <a:srcRect/>
          <a:stretch>
            <a:fillRect/>
          </a:stretch>
        </p:blipFill>
        <p:spPr bwMode="auto">
          <a:xfrm>
            <a:off x="8487509" y="3751772"/>
            <a:ext cx="3764652" cy="2672247"/>
          </a:xfrm>
          <a:prstGeom prst="rect">
            <a:avLst/>
          </a:prstGeom>
          <a:noFill/>
          <a:ln>
            <a:noFill/>
          </a:ln>
        </p:spPr>
      </p:pic>
      <p:pic>
        <p:nvPicPr>
          <p:cNvPr id="10" name="Picture 9"/>
          <p:cNvPicPr>
            <a:picLocks noChangeAspect="1"/>
          </p:cNvPicPr>
          <p:nvPr/>
        </p:nvPicPr>
        <p:blipFill>
          <a:blip r:embed="rId6"/>
          <a:stretch>
            <a:fillRect/>
          </a:stretch>
        </p:blipFill>
        <p:spPr>
          <a:xfrm>
            <a:off x="4071686" y="3908272"/>
            <a:ext cx="4158549" cy="2325007"/>
          </a:xfrm>
          <a:prstGeom prst="rect">
            <a:avLst/>
          </a:prstGeom>
        </p:spPr>
      </p:pic>
      <p:sp>
        <p:nvSpPr>
          <p:cNvPr id="4" name="Rectangle 3"/>
          <p:cNvSpPr/>
          <p:nvPr/>
        </p:nvSpPr>
        <p:spPr>
          <a:xfrm>
            <a:off x="153421" y="6540986"/>
            <a:ext cx="11883614" cy="329321"/>
          </a:xfrm>
          <a:prstGeom prst="rect">
            <a:avLst/>
          </a:prstGeom>
        </p:spPr>
        <p:txBody>
          <a:bodyPr wrap="square">
            <a:spAutoFit/>
          </a:bodyPr>
          <a:lstStyle/>
          <a:p>
            <a:pPr algn="ctr">
              <a:lnSpc>
                <a:spcPct val="110000"/>
              </a:lnSpc>
              <a:spcBef>
                <a:spcPts val="600"/>
              </a:spcBef>
            </a:pPr>
            <a:r>
              <a:rPr lang="en-US" altLang="zh-CN" sz="1400" dirty="0">
                <a:latin typeface="Arial" panose="020B0604020202020204" pitchFamily="34" charset="0"/>
                <a:cs typeface="Arial" panose="020B0604020202020204" pitchFamily="34" charset="0"/>
              </a:rPr>
              <a:t>Severson et al., Data-driven prediction of battery cycle life before capacity degradation, </a:t>
            </a:r>
            <a:r>
              <a:rPr lang="en-US" altLang="zh-CN" sz="1400" i="1" dirty="0">
                <a:latin typeface="Arial" panose="020B0604020202020204" pitchFamily="34" charset="0"/>
                <a:cs typeface="Arial" panose="020B0604020202020204" pitchFamily="34" charset="0"/>
              </a:rPr>
              <a:t>Nature Energy</a:t>
            </a:r>
            <a:r>
              <a:rPr lang="en-US" altLang="zh-CN" sz="1400" dirty="0">
                <a:latin typeface="Arial" panose="020B0604020202020204" pitchFamily="34" charset="0"/>
                <a:cs typeface="Arial" panose="020B0604020202020204" pitchFamily="34" charset="0"/>
              </a:rPr>
              <a:t>, </a:t>
            </a:r>
            <a:r>
              <a:rPr lang="da-DK" altLang="zh-CN" sz="1400" dirty="0">
                <a:latin typeface="Arial" panose="020B0604020202020204" pitchFamily="34" charset="0"/>
                <a:cs typeface="Arial" panose="020B0604020202020204" pitchFamily="34" charset="0"/>
              </a:rPr>
              <a:t>4, 383-391, 2019</a:t>
            </a:r>
            <a:endParaRPr lang="en-US" sz="1400" dirty="0">
              <a:latin typeface="Arial" panose="020B0604020202020204" pitchFamily="34" charset="0"/>
              <a:cs typeface="Arial" panose="020B0604020202020204" pitchFamily="34" charset="0"/>
            </a:endParaRPr>
          </a:p>
        </p:txBody>
      </p:sp>
      <p:sp>
        <p:nvSpPr>
          <p:cNvPr id="27" name="Slide Number Placeholder 4"/>
          <p:cNvSpPr>
            <a:spLocks noGrp="1"/>
          </p:cNvSpPr>
          <p:nvPr>
            <p:ph type="sldNum" sz="quarter" idx="12"/>
          </p:nvPr>
        </p:nvSpPr>
        <p:spPr>
          <a:xfrm>
            <a:off x="11840368" y="6601100"/>
            <a:ext cx="393334" cy="296562"/>
          </a:xfrm>
        </p:spPr>
        <p:txBody>
          <a:bodyPr/>
          <a:lstStyle/>
          <a:p>
            <a:fld id="{500691C3-F3C9-41F0-9E68-FAA0264DC715}" type="slidenum">
              <a:rPr lang="en-US" smtClean="0"/>
              <a:t>13</a:t>
            </a:fld>
            <a:endParaRPr lang="en-US" dirty="0"/>
          </a:p>
        </p:txBody>
      </p:sp>
    </p:spTree>
    <p:extLst>
      <p:ext uri="{BB962C8B-B14F-4D97-AF65-F5344CB8AC3E}">
        <p14:creationId xmlns:p14="http://schemas.microsoft.com/office/powerpoint/2010/main" val="380478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emEUGDegreeOps2.pdf"/>
          <p:cNvPicPr>
            <a:picLocks noChangeAspect="1"/>
          </p:cNvPicPr>
          <p:nvPr/>
        </p:nvPicPr>
        <p:blipFill rotWithShape="1">
          <a:blip r:embed="rId2">
            <a:extLst>
              <a:ext uri="{28A0092B-C50C-407E-A947-70E740481C1C}">
                <a14:useLocalDpi xmlns:a14="http://schemas.microsoft.com/office/drawing/2010/main" val="0"/>
              </a:ext>
            </a:extLst>
          </a:blip>
          <a:srcRect t="18666" b="2"/>
          <a:stretch/>
        </p:blipFill>
        <p:spPr>
          <a:xfrm>
            <a:off x="1947095" y="988651"/>
            <a:ext cx="4800600" cy="5577840"/>
          </a:xfrm>
          <a:prstGeom prst="rect">
            <a:avLst/>
          </a:prstGeom>
        </p:spPr>
      </p:pic>
      <p:sp>
        <p:nvSpPr>
          <p:cNvPr id="4" name="TextBox 3"/>
          <p:cNvSpPr txBox="1"/>
          <p:nvPr/>
        </p:nvSpPr>
        <p:spPr>
          <a:xfrm>
            <a:off x="6454866" y="2603715"/>
            <a:ext cx="3541932" cy="3754874"/>
          </a:xfrm>
          <a:prstGeom prst="rect">
            <a:avLst/>
          </a:prstGeom>
          <a:noFill/>
        </p:spPr>
        <p:txBody>
          <a:bodyPr wrap="none" rtlCol="0">
            <a:spAutoFit/>
          </a:bodyPr>
          <a:lstStyle/>
          <a:p>
            <a:pPr>
              <a:spcBef>
                <a:spcPts val="600"/>
              </a:spcBef>
            </a:pPr>
            <a:r>
              <a:rPr lang="en-US" sz="2200" b="1" dirty="0">
                <a:solidFill>
                  <a:srgbClr val="008000"/>
                </a:solidFill>
              </a:rPr>
              <a:t>10 ENG options</a:t>
            </a:r>
          </a:p>
          <a:p>
            <a:pPr>
              <a:spcBef>
                <a:spcPts val="600"/>
              </a:spcBef>
            </a:pPr>
            <a:r>
              <a:rPr lang="en-US" sz="2200" dirty="0">
                <a:solidFill>
                  <a:srgbClr val="008000"/>
                </a:solidFill>
              </a:rPr>
              <a:t>Biomedical</a:t>
            </a:r>
          </a:p>
          <a:p>
            <a:pPr>
              <a:spcBef>
                <a:spcPts val="600"/>
              </a:spcBef>
            </a:pPr>
            <a:r>
              <a:rPr lang="en-US" sz="2200" dirty="0">
                <a:solidFill>
                  <a:srgbClr val="008000"/>
                </a:solidFill>
              </a:rPr>
              <a:t>Energy</a:t>
            </a:r>
          </a:p>
          <a:p>
            <a:pPr>
              <a:spcBef>
                <a:spcPts val="600"/>
              </a:spcBef>
            </a:pPr>
            <a:r>
              <a:rPr lang="en-US" sz="2200" b="1" dirty="0">
                <a:solidFill>
                  <a:srgbClr val="008000"/>
                </a:solidFill>
              </a:rPr>
              <a:t>Engineering Computation</a:t>
            </a:r>
          </a:p>
          <a:p>
            <a:pPr>
              <a:spcBef>
                <a:spcPts val="600"/>
              </a:spcBef>
            </a:pPr>
            <a:r>
              <a:rPr lang="en-US" sz="2200" dirty="0">
                <a:solidFill>
                  <a:srgbClr val="008000"/>
                </a:solidFill>
              </a:rPr>
              <a:t>Environmental</a:t>
            </a:r>
          </a:p>
          <a:p>
            <a:pPr>
              <a:spcBef>
                <a:spcPts val="600"/>
              </a:spcBef>
            </a:pPr>
            <a:r>
              <a:rPr lang="en-US" sz="2200" b="1" dirty="0">
                <a:solidFill>
                  <a:srgbClr val="008000"/>
                </a:solidFill>
              </a:rPr>
              <a:t>Manufacturing Design</a:t>
            </a:r>
          </a:p>
          <a:p>
            <a:pPr>
              <a:spcBef>
                <a:spcPts val="600"/>
              </a:spcBef>
            </a:pPr>
            <a:r>
              <a:rPr lang="en-US" sz="2200" dirty="0">
                <a:solidFill>
                  <a:srgbClr val="008000"/>
                </a:solidFill>
              </a:rPr>
              <a:t>Materials Processing</a:t>
            </a:r>
          </a:p>
          <a:p>
            <a:pPr>
              <a:spcBef>
                <a:spcPts val="600"/>
              </a:spcBef>
            </a:pPr>
            <a:r>
              <a:rPr lang="en-US" sz="2200" b="1" dirty="0">
                <a:solidFill>
                  <a:srgbClr val="008000"/>
                </a:solidFill>
              </a:rPr>
              <a:t>Process Data Analytics</a:t>
            </a:r>
          </a:p>
          <a:p>
            <a:pPr>
              <a:spcBef>
                <a:spcPts val="600"/>
              </a:spcBef>
            </a:pPr>
            <a:r>
              <a:rPr lang="en-US" sz="2200" dirty="0">
                <a:solidFill>
                  <a:srgbClr val="008000"/>
                </a:solidFill>
              </a:rPr>
              <a:t>Society, Engineering, &amp; Ethics</a:t>
            </a:r>
          </a:p>
        </p:txBody>
      </p:sp>
      <p:sp>
        <p:nvSpPr>
          <p:cNvPr id="6" name="Title 1"/>
          <p:cNvSpPr>
            <a:spLocks noGrp="1"/>
          </p:cNvSpPr>
          <p:nvPr>
            <p:ph type="title"/>
          </p:nvPr>
        </p:nvSpPr>
        <p:spPr>
          <a:xfrm>
            <a:off x="69156" y="0"/>
            <a:ext cx="12025513" cy="914400"/>
          </a:xfrm>
        </p:spPr>
        <p:txBody>
          <a:bodyPr>
            <a:normAutofit/>
          </a:bodyPr>
          <a:lstStyle/>
          <a:p>
            <a:pPr algn="ctr"/>
            <a:r>
              <a:rPr lang="en-US" altLang="en-US" sz="3600" dirty="0"/>
              <a:t>MIT Curriculum: A </a:t>
            </a:r>
            <a:r>
              <a:rPr lang="en-US" altLang="en-US" sz="3600" dirty="0" err="1"/>
              <a:t>ChE</a:t>
            </a:r>
            <a:r>
              <a:rPr lang="en-US" altLang="en-US" sz="3600" dirty="0"/>
              <a:t> Specialization in Process Data Analytics</a:t>
            </a:r>
          </a:p>
        </p:txBody>
      </p:sp>
      <p:sp>
        <p:nvSpPr>
          <p:cNvPr id="5" name="Slide Number Placeholder 4">
            <a:extLst>
              <a:ext uri="{FF2B5EF4-FFF2-40B4-BE49-F238E27FC236}">
                <a16:creationId xmlns:a16="http://schemas.microsoft.com/office/drawing/2014/main" id="{9BC5B861-4D12-45F5-996F-CAF95B6156AA}"/>
              </a:ext>
            </a:extLst>
          </p:cNvPr>
          <p:cNvSpPr>
            <a:spLocks noGrp="1"/>
          </p:cNvSpPr>
          <p:nvPr>
            <p:ph type="sldNum" sz="quarter" idx="12"/>
          </p:nvPr>
        </p:nvSpPr>
        <p:spPr>
          <a:xfrm>
            <a:off x="11840368" y="6601100"/>
            <a:ext cx="393334" cy="296562"/>
          </a:xfrm>
        </p:spPr>
        <p:txBody>
          <a:bodyPr/>
          <a:lstStyle/>
          <a:p>
            <a:fld id="{500691C3-F3C9-41F0-9E68-FAA0264DC715}" type="slidenum">
              <a:rPr lang="en-US" smtClean="0"/>
              <a:t>14</a:t>
            </a:fld>
            <a:endParaRPr lang="en-US" dirty="0"/>
          </a:p>
        </p:txBody>
      </p:sp>
    </p:spTree>
    <p:extLst>
      <p:ext uri="{BB962C8B-B14F-4D97-AF65-F5344CB8AC3E}">
        <p14:creationId xmlns:p14="http://schemas.microsoft.com/office/powerpoint/2010/main" val="350994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5" y="365125"/>
            <a:ext cx="12163065" cy="1325563"/>
          </a:xfrm>
        </p:spPr>
        <p:txBody>
          <a:bodyPr/>
          <a:lstStyle/>
          <a:p>
            <a:pPr algn="ctr"/>
            <a:r>
              <a:rPr lang="en-US" dirty="0"/>
              <a:t>Course Decision to Make: Which Software to Use?</a:t>
            </a:r>
          </a:p>
        </p:txBody>
      </p:sp>
      <p:sp>
        <p:nvSpPr>
          <p:cNvPr id="3" name="Content Placeholder 2"/>
          <p:cNvSpPr>
            <a:spLocks noGrp="1"/>
          </p:cNvSpPr>
          <p:nvPr>
            <p:ph idx="1"/>
          </p:nvPr>
        </p:nvSpPr>
        <p:spPr>
          <a:xfrm>
            <a:off x="400622" y="1754062"/>
            <a:ext cx="11524348" cy="4648371"/>
          </a:xfrm>
        </p:spPr>
        <p:txBody>
          <a:bodyPr>
            <a:normAutofit/>
          </a:bodyPr>
          <a:lstStyle/>
          <a:p>
            <a:pPr lvl="0">
              <a:lnSpc>
                <a:spcPct val="100000"/>
              </a:lnSpc>
              <a:spcBef>
                <a:spcPts val="1800"/>
              </a:spcBef>
            </a:pPr>
            <a:r>
              <a:rPr lang="en-US" sz="2600" dirty="0" err="1"/>
              <a:t>Matlab</a:t>
            </a:r>
            <a:r>
              <a:rPr lang="en-US" sz="2600" dirty="0"/>
              <a:t>: many </a:t>
            </a:r>
            <a:r>
              <a:rPr lang="en-US" sz="2600" dirty="0" err="1"/>
              <a:t>ChE</a:t>
            </a:r>
            <a:r>
              <a:rPr lang="en-US" sz="2600" dirty="0"/>
              <a:t> departments teach </a:t>
            </a:r>
            <a:r>
              <a:rPr lang="en-US" sz="2600" dirty="0" err="1"/>
              <a:t>Matlab</a:t>
            </a:r>
            <a:r>
              <a:rPr lang="en-US" sz="2600" dirty="0"/>
              <a:t> to all of their students (saves time);</a:t>
            </a:r>
            <a:br>
              <a:rPr lang="en-US" sz="2600" dirty="0"/>
            </a:br>
            <a:r>
              <a:rPr lang="en-US" sz="2600" dirty="0"/>
              <a:t>many online tutorials are available,  </a:t>
            </a:r>
            <a:r>
              <a:rPr lang="en-US" sz="2600" dirty="0">
                <a:hlinkClick r:id="rId3"/>
              </a:rPr>
              <a:t>http://www.mathworks.com/academia/student_center/tutorials/launchpad.html</a:t>
            </a:r>
            <a:endParaRPr lang="en-US" sz="2600" dirty="0"/>
          </a:p>
          <a:p>
            <a:pPr lvl="0">
              <a:lnSpc>
                <a:spcPct val="100000"/>
              </a:lnSpc>
              <a:spcBef>
                <a:spcPts val="1800"/>
              </a:spcBef>
            </a:pPr>
            <a:r>
              <a:rPr lang="en-US" sz="2600" dirty="0"/>
              <a:t>Python: open-source and listed in many </a:t>
            </a:r>
            <a:r>
              <a:rPr lang="en-US" sz="2600" dirty="0" err="1"/>
              <a:t>ChE</a:t>
            </a:r>
            <a:r>
              <a:rPr lang="en-US" sz="2600" dirty="0"/>
              <a:t> job opening descriptions</a:t>
            </a:r>
          </a:p>
          <a:p>
            <a:pPr lvl="0">
              <a:lnSpc>
                <a:spcPct val="100000"/>
              </a:lnSpc>
              <a:spcBef>
                <a:spcPts val="1800"/>
              </a:spcBef>
            </a:pPr>
            <a:r>
              <a:rPr lang="en-US" sz="2600" dirty="0"/>
              <a:t>Commercial statistics software, e.g., Minitab: allows graduates to be immediately productive in industry</a:t>
            </a:r>
          </a:p>
          <a:p>
            <a:pPr lvl="0">
              <a:lnSpc>
                <a:spcPct val="100000"/>
              </a:lnSpc>
              <a:spcBef>
                <a:spcPts val="1800"/>
              </a:spcBef>
            </a:pPr>
            <a:endParaRPr lang="en-US" sz="2600" dirty="0"/>
          </a:p>
          <a:p>
            <a:pPr lvl="0">
              <a:lnSpc>
                <a:spcPct val="100000"/>
              </a:lnSpc>
              <a:spcBef>
                <a:spcPts val="1800"/>
              </a:spcBef>
            </a:pPr>
            <a:r>
              <a:rPr lang="en-US" sz="2600" dirty="0"/>
              <a:t>The best choice for your course depends on the content of previous courses in </a:t>
            </a:r>
            <a:br>
              <a:rPr lang="en-US" sz="2600" dirty="0"/>
            </a:br>
            <a:r>
              <a:rPr lang="en-US" sz="2600" dirty="0"/>
              <a:t>the </a:t>
            </a:r>
            <a:r>
              <a:rPr lang="en-US" sz="2600" dirty="0" err="1"/>
              <a:t>ChE</a:t>
            </a:r>
            <a:r>
              <a:rPr lang="en-US" sz="2600" dirty="0"/>
              <a:t> curriculum and the expertise of the teaching assistants</a:t>
            </a:r>
          </a:p>
          <a:p>
            <a:pPr lvl="0">
              <a:lnSpc>
                <a:spcPct val="100000"/>
              </a:lnSpc>
              <a:spcBef>
                <a:spcPts val="1800"/>
              </a:spcBef>
            </a:pPr>
            <a:endParaRPr lang="en-US" sz="2600" dirty="0"/>
          </a:p>
        </p:txBody>
      </p:sp>
      <p:sp>
        <p:nvSpPr>
          <p:cNvPr id="4" name="Slide Number Placeholder 3"/>
          <p:cNvSpPr>
            <a:spLocks noGrp="1"/>
          </p:cNvSpPr>
          <p:nvPr>
            <p:ph type="sldNum" sz="quarter" idx="12"/>
          </p:nvPr>
        </p:nvSpPr>
        <p:spPr/>
        <p:txBody>
          <a:bodyPr/>
          <a:lstStyle/>
          <a:p>
            <a:fld id="{500691C3-F3C9-41F0-9E68-FAA0264DC715}" type="slidenum">
              <a:rPr lang="en-US" smtClean="0"/>
              <a:t>15</a:t>
            </a:fld>
            <a:endParaRPr lang="en-US"/>
          </a:p>
        </p:txBody>
      </p:sp>
    </p:spTree>
    <p:extLst>
      <p:ext uri="{BB962C8B-B14F-4D97-AF65-F5344CB8AC3E}">
        <p14:creationId xmlns:p14="http://schemas.microsoft.com/office/powerpoint/2010/main" val="31595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Challenges and Synergies</a:t>
            </a:r>
          </a:p>
        </p:txBody>
      </p:sp>
      <p:sp>
        <p:nvSpPr>
          <p:cNvPr id="3" name="Content Placeholder 2"/>
          <p:cNvSpPr>
            <a:spLocks noGrp="1"/>
          </p:cNvSpPr>
          <p:nvPr>
            <p:ph idx="1"/>
          </p:nvPr>
        </p:nvSpPr>
        <p:spPr>
          <a:xfrm>
            <a:off x="277792" y="1825625"/>
            <a:ext cx="11763906" cy="4351338"/>
          </a:xfrm>
        </p:spPr>
        <p:txBody>
          <a:bodyPr>
            <a:normAutofit/>
          </a:bodyPr>
          <a:lstStyle/>
          <a:p>
            <a:pPr lvl="0">
              <a:lnSpc>
                <a:spcPct val="100000"/>
              </a:lnSpc>
            </a:pPr>
            <a:r>
              <a:rPr lang="en-US" dirty="0"/>
              <a:t>Some </a:t>
            </a:r>
            <a:r>
              <a:rPr lang="en-US" dirty="0" err="1"/>
              <a:t>ChE</a:t>
            </a:r>
            <a:r>
              <a:rPr lang="en-US" dirty="0"/>
              <a:t> curricula do not include linear algebra </a:t>
            </a:r>
            <a:r>
              <a:rPr lang="en-US" dirty="0">
                <a:sym typeface="Wingdings" panose="05000000000000000000" pitchFamily="2" charset="2"/>
              </a:rPr>
              <a:t> forces the course to include linear algebra or shy away from some methods, e.g., PCA/PLS</a:t>
            </a:r>
            <a:endParaRPr lang="en-US" dirty="0"/>
          </a:p>
          <a:p>
            <a:pPr>
              <a:lnSpc>
                <a:spcPct val="100000"/>
              </a:lnSpc>
            </a:pPr>
            <a:r>
              <a:rPr lang="en-US" dirty="0"/>
              <a:t>Some </a:t>
            </a:r>
            <a:r>
              <a:rPr lang="en-US" dirty="0" err="1"/>
              <a:t>ChE</a:t>
            </a:r>
            <a:r>
              <a:rPr lang="en-US" dirty="0"/>
              <a:t> curricula do not include optimization </a:t>
            </a:r>
            <a:r>
              <a:rPr lang="en-US" dirty="0">
                <a:sym typeface="Wingdings" panose="05000000000000000000" pitchFamily="2" charset="2"/>
              </a:rPr>
              <a:t> relatively easy to include basic concepts the course</a:t>
            </a:r>
            <a:endParaRPr lang="en-US" dirty="0"/>
          </a:p>
          <a:p>
            <a:pPr lvl="0">
              <a:lnSpc>
                <a:spcPct val="100000"/>
              </a:lnSpc>
            </a:pPr>
            <a:r>
              <a:rPr lang="en-US" dirty="0"/>
              <a:t>Some </a:t>
            </a:r>
            <a:r>
              <a:rPr lang="en-US" dirty="0" err="1"/>
              <a:t>ChE</a:t>
            </a:r>
            <a:r>
              <a:rPr lang="en-US" dirty="0"/>
              <a:t> curricula do not include computer programming </a:t>
            </a:r>
            <a:r>
              <a:rPr lang="en-US" dirty="0">
                <a:sym typeface="Wingdings" panose="05000000000000000000" pitchFamily="2" charset="2"/>
              </a:rPr>
              <a:t> can manage by focusing on problem-solving with software, e.g., SAS JMP, </a:t>
            </a:r>
            <a:r>
              <a:rPr lang="en-US" dirty="0" err="1">
                <a:sym typeface="Wingdings" panose="05000000000000000000" pitchFamily="2" charset="2"/>
              </a:rPr>
              <a:t>minitab</a:t>
            </a:r>
            <a:endParaRPr lang="en-US" dirty="0">
              <a:sym typeface="Wingdings" panose="05000000000000000000" pitchFamily="2" charset="2"/>
            </a:endParaRPr>
          </a:p>
          <a:p>
            <a:pPr lvl="0">
              <a:lnSpc>
                <a:spcPct val="100000"/>
              </a:lnSpc>
            </a:pPr>
            <a:r>
              <a:rPr lang="en-US" dirty="0">
                <a:sym typeface="Wingdings" panose="05000000000000000000" pitchFamily="2" charset="2"/>
              </a:rPr>
              <a:t>Data education integrates well with any earlier courses in linear algebra, optimization, and computer programming</a:t>
            </a:r>
            <a:endParaRPr lang="en-US" dirty="0"/>
          </a:p>
        </p:txBody>
      </p:sp>
      <p:sp>
        <p:nvSpPr>
          <p:cNvPr id="4" name="Slide Number Placeholder 3"/>
          <p:cNvSpPr>
            <a:spLocks noGrp="1"/>
          </p:cNvSpPr>
          <p:nvPr>
            <p:ph type="sldNum" sz="quarter" idx="12"/>
          </p:nvPr>
        </p:nvSpPr>
        <p:spPr/>
        <p:txBody>
          <a:bodyPr/>
          <a:lstStyle/>
          <a:p>
            <a:fld id="{500691C3-F3C9-41F0-9E68-FAA0264DC715}" type="slidenum">
              <a:rPr lang="en-US" smtClean="0"/>
              <a:t>16</a:t>
            </a:fld>
            <a:endParaRPr lang="en-US"/>
          </a:p>
        </p:txBody>
      </p:sp>
    </p:spTree>
    <p:extLst>
      <p:ext uri="{BB962C8B-B14F-4D97-AF65-F5344CB8AC3E}">
        <p14:creationId xmlns:p14="http://schemas.microsoft.com/office/powerpoint/2010/main" val="12593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EF5C-67A5-43E7-9124-576F72F82DF5}"/>
              </a:ext>
            </a:extLst>
          </p:cNvPr>
          <p:cNvSpPr>
            <a:spLocks noGrp="1"/>
          </p:cNvSpPr>
          <p:nvPr>
            <p:ph type="title"/>
          </p:nvPr>
        </p:nvSpPr>
        <p:spPr>
          <a:xfrm>
            <a:off x="1" y="30751"/>
            <a:ext cx="12186312" cy="1325563"/>
          </a:xfrm>
        </p:spPr>
        <p:txBody>
          <a:bodyPr/>
          <a:lstStyle/>
          <a:p>
            <a:pPr algn="ctr"/>
            <a:r>
              <a:rPr lang="en-US" dirty="0"/>
              <a:t>Hands-on exploration of web-based resources</a:t>
            </a:r>
          </a:p>
        </p:txBody>
      </p:sp>
      <p:sp>
        <p:nvSpPr>
          <p:cNvPr id="3" name="Content Placeholder 2">
            <a:extLst>
              <a:ext uri="{FF2B5EF4-FFF2-40B4-BE49-F238E27FC236}">
                <a16:creationId xmlns:a16="http://schemas.microsoft.com/office/drawing/2014/main" id="{7F0C54F9-E21C-4341-8368-8866BE287CAE}"/>
              </a:ext>
            </a:extLst>
          </p:cNvPr>
          <p:cNvSpPr>
            <a:spLocks noGrp="1"/>
          </p:cNvSpPr>
          <p:nvPr>
            <p:ph idx="1"/>
          </p:nvPr>
        </p:nvSpPr>
        <p:spPr>
          <a:xfrm>
            <a:off x="559558" y="1356314"/>
            <a:ext cx="11348113" cy="5090615"/>
          </a:xfrm>
        </p:spPr>
        <p:txBody>
          <a:bodyPr>
            <a:noAutofit/>
          </a:bodyPr>
          <a:lstStyle/>
          <a:p>
            <a:pPr lvl="0">
              <a:lnSpc>
                <a:spcPct val="100000"/>
              </a:lnSpc>
              <a:spcBef>
                <a:spcPts val="1200"/>
              </a:spcBef>
            </a:pPr>
            <a:r>
              <a:rPr lang="en-US" altLang="en-US" sz="2400" b="1" dirty="0">
                <a:solidFill>
                  <a:srgbClr val="324781"/>
                </a:solidFill>
                <a:ea typeface="Times New Roman" panose="02020603050405020304" pitchFamily="18" charset="0"/>
                <a:cs typeface="Arial" panose="020B0604020202020204" pitchFamily="34" charset="0"/>
              </a:rPr>
              <a:t>CACHE Teaching Resource on Data, Statistics, and Analytics</a:t>
            </a:r>
            <a:br>
              <a:rPr lang="en-US" altLang="en-US" sz="2400" b="1" dirty="0">
                <a:solidFill>
                  <a:srgbClr val="324781"/>
                </a:solidFill>
                <a:ea typeface="Times New Roman" panose="02020603050405020304" pitchFamily="18" charset="0"/>
                <a:cs typeface="Arial" panose="020B0604020202020204" pitchFamily="34" charset="0"/>
              </a:rPr>
            </a:br>
            <a:r>
              <a:rPr lang="en-US" altLang="en-US" sz="2400" dirty="0">
                <a:ea typeface="Times New Roman" panose="02020603050405020304" pitchFamily="18" charset="0"/>
                <a:cs typeface="Arial" panose="020B0604020202020204" pitchFamily="34" charset="0"/>
              </a:rPr>
              <a:t>Syllabi, textbooks, screencasts, links to other resources</a:t>
            </a:r>
            <a:br>
              <a:rPr lang="en-US" altLang="en-US" sz="2400" b="1" dirty="0">
                <a:solidFill>
                  <a:srgbClr val="324781"/>
                </a:solidFill>
                <a:ea typeface="Times New Roman" panose="02020603050405020304" pitchFamily="18" charset="0"/>
                <a:cs typeface="Arial" panose="020B0604020202020204" pitchFamily="34" charset="0"/>
              </a:rPr>
            </a:br>
            <a:r>
              <a:rPr lang="en-US" altLang="en-US" sz="2400" u="sng" dirty="0">
                <a:solidFill>
                  <a:srgbClr val="324781"/>
                </a:solidFill>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https://cache.org/teaching-resources-center/statistics</a:t>
            </a:r>
            <a:endParaRPr lang="en-US" altLang="en-US" sz="2400" u="sng" dirty="0">
              <a:solidFill>
                <a:srgbClr val="324781"/>
              </a:solidFill>
              <a:ea typeface="Times New Roman" panose="02020603050405020304" pitchFamily="18" charset="0"/>
              <a:cs typeface="Arial" panose="020B0604020202020204" pitchFamily="34" charset="0"/>
            </a:endParaRPr>
          </a:p>
          <a:p>
            <a:pPr lvl="0">
              <a:lnSpc>
                <a:spcPct val="100000"/>
              </a:lnSpc>
              <a:spcBef>
                <a:spcPts val="1200"/>
              </a:spcBef>
            </a:pPr>
            <a:r>
              <a:rPr lang="en-US" altLang="en-US" sz="2400" b="1" dirty="0" err="1">
                <a:solidFill>
                  <a:srgbClr val="324781"/>
                </a:solidFill>
                <a:ea typeface="Times New Roman" panose="02020603050405020304" pitchFamily="18" charset="0"/>
                <a:cs typeface="Arial" panose="020B0604020202020204" pitchFamily="34" charset="0"/>
              </a:rPr>
              <a:t>LearnChemE</a:t>
            </a:r>
            <a:r>
              <a:rPr lang="en-US" altLang="en-US" sz="2400" b="1" dirty="0">
                <a:solidFill>
                  <a:srgbClr val="324781"/>
                </a:solidFill>
                <a:ea typeface="Times New Roman" panose="02020603050405020304" pitchFamily="18" charset="0"/>
                <a:cs typeface="Arial" panose="020B0604020202020204" pitchFamily="34" charset="0"/>
              </a:rPr>
              <a:t> Statistics Screencasts</a:t>
            </a:r>
            <a:br>
              <a:rPr lang="en-US" altLang="en-US" sz="2400" b="1" dirty="0">
                <a:solidFill>
                  <a:srgbClr val="324781"/>
                </a:solidFill>
                <a:ea typeface="Times New Roman" panose="02020603050405020304" pitchFamily="18" charset="0"/>
                <a:cs typeface="Arial" panose="020B0604020202020204" pitchFamily="34" charset="0"/>
              </a:rPr>
            </a:br>
            <a:r>
              <a:rPr lang="en-US" altLang="en-US" sz="2400" b="1" dirty="0">
                <a:solidFill>
                  <a:srgbClr val="324781"/>
                </a:solidFill>
                <a:ea typeface="Times New Roman" panose="02020603050405020304" pitchFamily="18" charset="0"/>
                <a:cs typeface="Arial" panose="020B0604020202020204" pitchFamily="34" charset="0"/>
              </a:rPr>
              <a:t>&gt;</a:t>
            </a:r>
            <a:r>
              <a:rPr lang="en-US" sz="2400" dirty="0"/>
              <a:t>60 short screencast videos on statistics, including examples, introduction to topics, software tutorials, and exam review problems</a:t>
            </a:r>
            <a:br>
              <a:rPr lang="en-US" sz="2400" dirty="0"/>
            </a:br>
            <a:r>
              <a:rPr lang="en-US" sz="2400" dirty="0">
                <a:hlinkClick r:id="rId3"/>
              </a:rPr>
              <a:t>https://learncheme.com/screencasts/statistics/</a:t>
            </a:r>
            <a:r>
              <a:rPr lang="en-US" sz="2400" dirty="0"/>
              <a:t> </a:t>
            </a:r>
            <a:endParaRPr lang="en-US" altLang="en-US" sz="2400" b="1" dirty="0">
              <a:solidFill>
                <a:srgbClr val="324781"/>
              </a:solidFill>
              <a:ea typeface="Times New Roman" panose="02020603050405020304" pitchFamily="18" charset="0"/>
              <a:cs typeface="Arial" panose="020B0604020202020204" pitchFamily="34" charset="0"/>
            </a:endParaRPr>
          </a:p>
          <a:p>
            <a:pPr lvl="0">
              <a:lnSpc>
                <a:spcPct val="100000"/>
              </a:lnSpc>
              <a:spcBef>
                <a:spcPts val="1200"/>
              </a:spcBef>
            </a:pPr>
            <a:r>
              <a:rPr lang="en-US" altLang="en-US" sz="2400" b="1" dirty="0">
                <a:solidFill>
                  <a:srgbClr val="324781"/>
                </a:solidFill>
                <a:ea typeface="Times New Roman" panose="02020603050405020304" pitchFamily="18" charset="0"/>
                <a:cs typeface="Arial" panose="020B0604020202020204" pitchFamily="34" charset="0"/>
              </a:rPr>
              <a:t>Virtual Laboratories in Probability and Statistics</a:t>
            </a:r>
            <a:br>
              <a:rPr lang="en-US" altLang="en-US" sz="2400" b="1" dirty="0">
                <a:solidFill>
                  <a:srgbClr val="324781"/>
                </a:solidFill>
                <a:ea typeface="Times New Roman" panose="02020603050405020304" pitchFamily="18" charset="0"/>
                <a:cs typeface="Arial" panose="020B0604020202020204" pitchFamily="34" charset="0"/>
              </a:rPr>
            </a:br>
            <a:r>
              <a:rPr lang="en-US" altLang="en-US" sz="2400" dirty="0">
                <a:ea typeface="Times New Roman" panose="02020603050405020304" pitchFamily="18" charset="0"/>
                <a:cs typeface="Arial" panose="020B0604020202020204" pitchFamily="34" charset="0"/>
              </a:rPr>
              <a:t>Interactive web-based resources for students and teachers</a:t>
            </a:r>
            <a:br>
              <a:rPr lang="en-US" altLang="en-US" sz="2400" dirty="0">
                <a:ea typeface="Times New Roman" panose="02020603050405020304" pitchFamily="18" charset="0"/>
                <a:cs typeface="Arial" panose="020B0604020202020204" pitchFamily="34" charset="0"/>
              </a:rPr>
            </a:br>
            <a:r>
              <a:rPr lang="en-US" altLang="en-US" sz="2400" dirty="0" bmk="">
                <a:ea typeface="Calibri" panose="020F0502020204030204" pitchFamily="34" charset="0"/>
                <a:cs typeface="Arial" panose="020B0604020202020204" pitchFamily="34" charset="0"/>
                <a:hlinkClick r:id="rId4"/>
              </a:rPr>
              <a:t>http://www.math.uah.edu/stat</a:t>
            </a:r>
            <a:endParaRPr lang="en-US" altLang="en-US" sz="2400" b="1" dirty="0">
              <a:solidFill>
                <a:srgbClr val="324681"/>
              </a:solidFill>
              <a:ea typeface="Times New Roman" panose="02020603050405020304" pitchFamily="18" charset="0"/>
              <a:cs typeface="Arial" panose="020B0604020202020204" pitchFamily="34" charset="0"/>
            </a:endParaRPr>
          </a:p>
          <a:p>
            <a:pPr lvl="0">
              <a:lnSpc>
                <a:spcPct val="100000"/>
              </a:lnSpc>
              <a:spcBef>
                <a:spcPts val="1200"/>
              </a:spcBef>
            </a:pPr>
            <a:r>
              <a:rPr lang="en-US" altLang="en-US" sz="2400" b="1" dirty="0">
                <a:solidFill>
                  <a:srgbClr val="324681"/>
                </a:solidFill>
                <a:ea typeface="Times New Roman" panose="02020603050405020304" pitchFamily="18" charset="0"/>
                <a:cs typeface="Arial" panose="020B0604020202020204" pitchFamily="34" charset="0"/>
              </a:rPr>
              <a:t>Online Statistics and Probability Course</a:t>
            </a:r>
            <a:br>
              <a:rPr lang="en-US" altLang="en-US" sz="2400" dirty="0">
                <a:ea typeface="Times New Roman" panose="02020603050405020304" pitchFamily="18" charset="0"/>
                <a:cs typeface="Arial" panose="020B0604020202020204" pitchFamily="34" charset="0"/>
              </a:rPr>
            </a:br>
            <a:r>
              <a:rPr lang="en-US" altLang="en-US" sz="2400" dirty="0">
                <a:ea typeface="Times New Roman" panose="02020603050405020304" pitchFamily="18" charset="0"/>
                <a:cs typeface="Arial" panose="020B0604020202020204" pitchFamily="34" charset="0"/>
              </a:rPr>
              <a:t>Video lectures, slides, homework, and practice final</a:t>
            </a:r>
            <a:br>
              <a:rPr lang="en-US" altLang="en-US" sz="2400" dirty="0">
                <a:ea typeface="Times New Roman" panose="02020603050405020304" pitchFamily="18" charset="0"/>
                <a:cs typeface="Arial" panose="020B0604020202020204" pitchFamily="34" charset="0"/>
              </a:rPr>
            </a:br>
            <a:r>
              <a:rPr lang="en-US" altLang="en-US" sz="2400" dirty="0">
                <a:ea typeface="Calibri" panose="020F0502020204030204" pitchFamily="34" charset="0"/>
                <a:cs typeface="Arial" panose="020B0604020202020204" pitchFamily="34" charset="0"/>
                <a:hlinkClick r:id="rId5"/>
              </a:rPr>
              <a:t>http://www.lithoguru.com/scientist/statistics/review.html</a:t>
            </a:r>
            <a:endParaRPr lang="en-US" altLang="en-US" sz="2400" dirty="0">
              <a:cs typeface="Arial" panose="020B0604020202020204" pitchFamily="34" charset="0"/>
            </a:endParaRPr>
          </a:p>
          <a:p>
            <a:pPr lvl="0">
              <a:lnSpc>
                <a:spcPct val="100000"/>
              </a:lnSpc>
              <a:spcBef>
                <a:spcPts val="1200"/>
              </a:spcBef>
            </a:pPr>
            <a:endParaRPr lang="en-US" altLang="en-US" sz="2400" dirty="0"/>
          </a:p>
          <a:p>
            <a:pPr>
              <a:lnSpc>
                <a:spcPct val="100000"/>
              </a:lnSpc>
              <a:spcBef>
                <a:spcPts val="1200"/>
              </a:spcBef>
            </a:pPr>
            <a:endParaRPr lang="en-US" sz="2400" dirty="0"/>
          </a:p>
        </p:txBody>
      </p:sp>
      <p:sp>
        <p:nvSpPr>
          <p:cNvPr id="4" name="Slide Number Placeholder 3">
            <a:extLst>
              <a:ext uri="{FF2B5EF4-FFF2-40B4-BE49-F238E27FC236}">
                <a16:creationId xmlns:a16="http://schemas.microsoft.com/office/drawing/2014/main" id="{95CA2E52-BCE2-458C-85B8-71AF4B9ACA89}"/>
              </a:ext>
            </a:extLst>
          </p:cNvPr>
          <p:cNvSpPr>
            <a:spLocks noGrp="1"/>
          </p:cNvSpPr>
          <p:nvPr>
            <p:ph type="sldNum" sz="quarter" idx="12"/>
          </p:nvPr>
        </p:nvSpPr>
        <p:spPr/>
        <p:txBody>
          <a:bodyPr/>
          <a:lstStyle/>
          <a:p>
            <a:fld id="{500691C3-F3C9-41F0-9E68-FAA0264DC715}" type="slidenum">
              <a:rPr lang="en-US" smtClean="0"/>
              <a:t>17</a:t>
            </a:fld>
            <a:endParaRPr lang="en-US"/>
          </a:p>
        </p:txBody>
      </p:sp>
    </p:spTree>
    <p:extLst>
      <p:ext uri="{BB962C8B-B14F-4D97-AF65-F5344CB8AC3E}">
        <p14:creationId xmlns:p14="http://schemas.microsoft.com/office/powerpoint/2010/main" val="26143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EF5C-67A5-43E7-9124-576F72F82DF5}"/>
              </a:ext>
            </a:extLst>
          </p:cNvPr>
          <p:cNvSpPr>
            <a:spLocks noGrp="1"/>
          </p:cNvSpPr>
          <p:nvPr>
            <p:ph type="title"/>
          </p:nvPr>
        </p:nvSpPr>
        <p:spPr>
          <a:xfrm>
            <a:off x="838200" y="30751"/>
            <a:ext cx="10515600" cy="1325563"/>
          </a:xfrm>
        </p:spPr>
        <p:txBody>
          <a:bodyPr/>
          <a:lstStyle/>
          <a:p>
            <a:pPr algn="ctr"/>
            <a:r>
              <a:rPr lang="en-US" dirty="0"/>
              <a:t>Purpose and Goals of This Presentation</a:t>
            </a:r>
          </a:p>
        </p:txBody>
      </p:sp>
      <p:sp>
        <p:nvSpPr>
          <p:cNvPr id="3" name="Content Placeholder 2">
            <a:extLst>
              <a:ext uri="{FF2B5EF4-FFF2-40B4-BE49-F238E27FC236}">
                <a16:creationId xmlns:a16="http://schemas.microsoft.com/office/drawing/2014/main" id="{7F0C54F9-E21C-4341-8368-8866BE287CAE}"/>
              </a:ext>
            </a:extLst>
          </p:cNvPr>
          <p:cNvSpPr>
            <a:spLocks noGrp="1"/>
          </p:cNvSpPr>
          <p:nvPr>
            <p:ph idx="1"/>
          </p:nvPr>
        </p:nvSpPr>
        <p:spPr>
          <a:xfrm>
            <a:off x="409433" y="1356314"/>
            <a:ext cx="11348113" cy="5125871"/>
          </a:xfrm>
        </p:spPr>
        <p:txBody>
          <a:bodyPr>
            <a:normAutofit/>
          </a:bodyPr>
          <a:lstStyle/>
          <a:p>
            <a:pPr>
              <a:lnSpc>
                <a:spcPct val="100000"/>
              </a:lnSpc>
              <a:spcBef>
                <a:spcPts val="1200"/>
              </a:spcBef>
            </a:pPr>
            <a:r>
              <a:rPr lang="en-US" dirty="0"/>
              <a:t>The </a:t>
            </a:r>
            <a:r>
              <a:rPr lang="en-US" b="1" i="1" dirty="0"/>
              <a:t>purpose</a:t>
            </a:r>
            <a:r>
              <a:rPr lang="en-US" dirty="0"/>
              <a:t> is to provide materials and best practices to help new faculty in teaching applied statistics and data analytics</a:t>
            </a:r>
          </a:p>
          <a:p>
            <a:pPr>
              <a:lnSpc>
                <a:spcPct val="100000"/>
              </a:lnSpc>
              <a:spcBef>
                <a:spcPts val="1200"/>
              </a:spcBef>
            </a:pPr>
            <a:endParaRPr lang="en-US" dirty="0"/>
          </a:p>
          <a:p>
            <a:pPr>
              <a:lnSpc>
                <a:spcPct val="100000"/>
              </a:lnSpc>
              <a:spcBef>
                <a:spcPts val="1200"/>
              </a:spcBef>
            </a:pPr>
            <a:r>
              <a:rPr lang="en-US" dirty="0"/>
              <a:t>The </a:t>
            </a:r>
            <a:r>
              <a:rPr lang="en-US" b="1" i="1" dirty="0"/>
              <a:t>goals</a:t>
            </a:r>
            <a:r>
              <a:rPr lang="en-US" dirty="0"/>
              <a:t> are to </a:t>
            </a:r>
          </a:p>
          <a:p>
            <a:pPr lvl="1">
              <a:lnSpc>
                <a:spcPct val="100000"/>
              </a:lnSpc>
              <a:spcBef>
                <a:spcPts val="1200"/>
              </a:spcBef>
            </a:pPr>
            <a:r>
              <a:rPr lang="en-US" dirty="0"/>
              <a:t>learn about various subtopics within applied statistics and data analytics to assist in deciding what to include within the time allotted to this area within their curriculum</a:t>
            </a:r>
          </a:p>
          <a:p>
            <a:pPr lvl="1">
              <a:lnSpc>
                <a:spcPct val="100000"/>
              </a:lnSpc>
              <a:spcBef>
                <a:spcPts val="1200"/>
              </a:spcBef>
            </a:pPr>
            <a:r>
              <a:rPr lang="en-US" dirty="0"/>
              <a:t>become familiar with available teaching materials and software resources </a:t>
            </a:r>
          </a:p>
          <a:p>
            <a:pPr lvl="1">
              <a:lnSpc>
                <a:spcPct val="100000"/>
              </a:lnSpc>
              <a:spcBef>
                <a:spcPts val="1200"/>
              </a:spcBef>
            </a:pPr>
            <a:r>
              <a:rPr lang="en-US" dirty="0"/>
              <a:t>learn some best practices for imparting useful skills to undergraduate students</a:t>
            </a:r>
          </a:p>
          <a:p>
            <a:pPr lvl="1">
              <a:lnSpc>
                <a:spcPct val="100000"/>
              </a:lnSpc>
              <a:spcBef>
                <a:spcPts val="1200"/>
              </a:spcBef>
            </a:pPr>
            <a:r>
              <a:rPr lang="en-US" dirty="0"/>
              <a:t>learn how the topics and skills connect with (and support) other topics in </a:t>
            </a:r>
            <a:br>
              <a:rPr lang="en-US" dirty="0"/>
            </a:br>
            <a:r>
              <a:rPr lang="en-US" dirty="0"/>
              <a:t>the chemical engineering curriculum</a:t>
            </a:r>
          </a:p>
          <a:p>
            <a:pPr>
              <a:lnSpc>
                <a:spcPct val="100000"/>
              </a:lnSpc>
              <a:spcBef>
                <a:spcPts val="1200"/>
              </a:spcBef>
            </a:pPr>
            <a:endParaRPr lang="en-US" dirty="0"/>
          </a:p>
        </p:txBody>
      </p:sp>
      <p:sp>
        <p:nvSpPr>
          <p:cNvPr id="6" name="Slide Number Placeholder 4">
            <a:extLst>
              <a:ext uri="{FF2B5EF4-FFF2-40B4-BE49-F238E27FC236}">
                <a16:creationId xmlns:a16="http://schemas.microsoft.com/office/drawing/2014/main" id="{82CAF0F7-614F-4EB8-A194-20E59F085F26}"/>
              </a:ext>
            </a:extLst>
          </p:cNvPr>
          <p:cNvSpPr>
            <a:spLocks noGrp="1"/>
          </p:cNvSpPr>
          <p:nvPr>
            <p:ph type="sldNum" sz="quarter" idx="12"/>
          </p:nvPr>
        </p:nvSpPr>
        <p:spPr>
          <a:xfrm>
            <a:off x="11840368" y="6601100"/>
            <a:ext cx="393334" cy="296562"/>
          </a:xfrm>
        </p:spPr>
        <p:txBody>
          <a:bodyPr/>
          <a:lstStyle/>
          <a:p>
            <a:fld id="{500691C3-F3C9-41F0-9E68-FAA0264DC715}" type="slidenum">
              <a:rPr lang="en-US" smtClean="0"/>
              <a:t>2</a:t>
            </a:fld>
            <a:endParaRPr lang="en-US" dirty="0"/>
          </a:p>
        </p:txBody>
      </p:sp>
    </p:spTree>
    <p:extLst>
      <p:ext uri="{BB962C8B-B14F-4D97-AF65-F5344CB8AC3E}">
        <p14:creationId xmlns:p14="http://schemas.microsoft.com/office/powerpoint/2010/main" val="196054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6" y="5821"/>
            <a:ext cx="12192000" cy="914400"/>
          </a:xfrm>
        </p:spPr>
        <p:txBody>
          <a:bodyPr/>
          <a:lstStyle/>
          <a:p>
            <a:pPr algn="ctr">
              <a:lnSpc>
                <a:spcPct val="100000"/>
              </a:lnSpc>
              <a:tabLst>
                <a:tab pos="3203575" algn="l"/>
              </a:tabLst>
            </a:pPr>
            <a:r>
              <a:rPr lang="en-US" dirty="0">
                <a:latin typeface="+mn-lt"/>
              </a:rPr>
              <a:t>Why </a:t>
            </a:r>
            <a:r>
              <a:rPr lang="en-US" dirty="0" err="1">
                <a:latin typeface="+mn-lt"/>
              </a:rPr>
              <a:t>ChEs</a:t>
            </a:r>
            <a:r>
              <a:rPr lang="en-US" dirty="0">
                <a:latin typeface="+mn-lt"/>
              </a:rPr>
              <a:t> needs to learn process data analytics</a:t>
            </a:r>
          </a:p>
        </p:txBody>
      </p:sp>
      <p:sp>
        <p:nvSpPr>
          <p:cNvPr id="4" name="Rectangle 3">
            <a:extLst>
              <a:ext uri="{FF2B5EF4-FFF2-40B4-BE49-F238E27FC236}">
                <a16:creationId xmlns:a16="http://schemas.microsoft.com/office/drawing/2014/main" id="{343A07FF-209A-4342-83C5-1C6B6B29C543}"/>
              </a:ext>
            </a:extLst>
          </p:cNvPr>
          <p:cNvSpPr/>
          <p:nvPr/>
        </p:nvSpPr>
        <p:spPr>
          <a:xfrm>
            <a:off x="9282884" y="6613635"/>
            <a:ext cx="2042482" cy="276999"/>
          </a:xfrm>
          <a:prstGeom prst="rect">
            <a:avLst/>
          </a:prstGeom>
        </p:spPr>
        <p:txBody>
          <a:bodyPr wrap="none">
            <a:spAutoFit/>
          </a:bodyPr>
          <a:lstStyle/>
          <a:p>
            <a:pPr algn="r"/>
            <a:r>
              <a:rPr lang="en-US" sz="1200" dirty="0">
                <a:solidFill>
                  <a:schemeClr val="bg1">
                    <a:lumMod val="65000"/>
                  </a:schemeClr>
                </a:solidFill>
              </a:rPr>
              <a:t>Figure adapted from Seagate</a:t>
            </a:r>
          </a:p>
        </p:txBody>
      </p:sp>
      <p:pic>
        <p:nvPicPr>
          <p:cNvPr id="7" name="Picture 6">
            <a:extLst>
              <a:ext uri="{FF2B5EF4-FFF2-40B4-BE49-F238E27FC236}">
                <a16:creationId xmlns:a16="http://schemas.microsoft.com/office/drawing/2014/main" id="{4E9FDCC7-17B4-4AA3-9841-28D02F0AEA81}"/>
              </a:ext>
            </a:extLst>
          </p:cNvPr>
          <p:cNvPicPr>
            <a:picLocks noChangeAspect="1"/>
          </p:cNvPicPr>
          <p:nvPr/>
        </p:nvPicPr>
        <p:blipFill rotWithShape="1">
          <a:blip r:embed="rId3"/>
          <a:srcRect l="7487" t="13613" r="1675" b="12723"/>
          <a:stretch/>
        </p:blipFill>
        <p:spPr>
          <a:xfrm>
            <a:off x="971742" y="2876631"/>
            <a:ext cx="10784826" cy="3504492"/>
          </a:xfrm>
          <a:prstGeom prst="rect">
            <a:avLst/>
          </a:prstGeom>
        </p:spPr>
      </p:pic>
      <p:sp>
        <p:nvSpPr>
          <p:cNvPr id="8" name="Rectangle 7">
            <a:extLst>
              <a:ext uri="{FF2B5EF4-FFF2-40B4-BE49-F238E27FC236}">
                <a16:creationId xmlns:a16="http://schemas.microsoft.com/office/drawing/2014/main" id="{17B5A716-13FA-47EA-8BCC-485941C9FDB5}"/>
              </a:ext>
            </a:extLst>
          </p:cNvPr>
          <p:cNvSpPr/>
          <p:nvPr/>
        </p:nvSpPr>
        <p:spPr>
          <a:xfrm>
            <a:off x="2595340" y="3952765"/>
            <a:ext cx="5734390" cy="461665"/>
          </a:xfrm>
          <a:prstGeom prst="rect">
            <a:avLst/>
          </a:prstGeom>
          <a:noFill/>
        </p:spPr>
        <p:txBody>
          <a:bodyPr wrap="none">
            <a:spAutoFit/>
          </a:bodyPr>
          <a:lstStyle/>
          <a:p>
            <a:r>
              <a:rPr lang="en-US" sz="2400" b="1" dirty="0"/>
              <a:t>Global </a:t>
            </a:r>
            <a:r>
              <a:rPr lang="en-US" sz="2400" b="1" dirty="0" err="1"/>
              <a:t>Datasphere</a:t>
            </a:r>
            <a:r>
              <a:rPr lang="en-US" sz="2400" b="1" dirty="0"/>
              <a:t> (1 </a:t>
            </a:r>
            <a:r>
              <a:rPr lang="en-US" sz="2400" b="1" dirty="0" err="1"/>
              <a:t>Zetabyte</a:t>
            </a:r>
            <a:r>
              <a:rPr lang="en-US" sz="2400" b="1" dirty="0"/>
              <a:t> = 10</a:t>
            </a:r>
            <a:r>
              <a:rPr lang="en-US" sz="2400" b="1" baseline="30000" dirty="0"/>
              <a:t>21</a:t>
            </a:r>
            <a:r>
              <a:rPr lang="en-US" sz="2400" b="1" dirty="0"/>
              <a:t> bytes)</a:t>
            </a:r>
          </a:p>
        </p:txBody>
      </p:sp>
      <p:sp>
        <p:nvSpPr>
          <p:cNvPr id="9" name="Rectangle 8">
            <a:extLst>
              <a:ext uri="{FF2B5EF4-FFF2-40B4-BE49-F238E27FC236}">
                <a16:creationId xmlns:a16="http://schemas.microsoft.com/office/drawing/2014/main" id="{DB290F97-415C-4224-952B-D01F724592EB}"/>
              </a:ext>
            </a:extLst>
          </p:cNvPr>
          <p:cNvSpPr/>
          <p:nvPr/>
        </p:nvSpPr>
        <p:spPr>
          <a:xfrm rot="16200000">
            <a:off x="-342876" y="4177368"/>
            <a:ext cx="1430841" cy="461665"/>
          </a:xfrm>
          <a:prstGeom prst="rect">
            <a:avLst/>
          </a:prstGeom>
          <a:noFill/>
        </p:spPr>
        <p:txBody>
          <a:bodyPr wrap="none">
            <a:spAutoFit/>
          </a:bodyPr>
          <a:lstStyle/>
          <a:p>
            <a:r>
              <a:rPr lang="en-US" sz="2400" b="1" dirty="0" err="1"/>
              <a:t>Zetabytes</a:t>
            </a:r>
            <a:endParaRPr lang="en-US" sz="2400" dirty="0"/>
          </a:p>
        </p:txBody>
      </p:sp>
      <p:sp>
        <p:nvSpPr>
          <p:cNvPr id="10" name="Rectangle 9">
            <a:extLst>
              <a:ext uri="{FF2B5EF4-FFF2-40B4-BE49-F238E27FC236}">
                <a16:creationId xmlns:a16="http://schemas.microsoft.com/office/drawing/2014/main" id="{9B1C9712-8C9C-468C-B482-4425EFA56B89}"/>
              </a:ext>
            </a:extLst>
          </p:cNvPr>
          <p:cNvSpPr/>
          <p:nvPr/>
        </p:nvSpPr>
        <p:spPr>
          <a:xfrm>
            <a:off x="1083240" y="6235134"/>
            <a:ext cx="10536859" cy="384721"/>
          </a:xfrm>
          <a:prstGeom prst="rect">
            <a:avLst/>
          </a:prstGeom>
        </p:spPr>
        <p:txBody>
          <a:bodyPr wrap="none">
            <a:spAutoFit/>
          </a:bodyPr>
          <a:lstStyle/>
          <a:p>
            <a:r>
              <a:rPr lang="en-US" sz="1900" b="1" dirty="0"/>
              <a:t>2010   2011   2012   2013   2014   2015   2016   2017   2018   2019   2020   2021   2022   2023   2024   2025</a:t>
            </a:r>
            <a:endParaRPr lang="en-US" sz="1900" dirty="0"/>
          </a:p>
        </p:txBody>
      </p:sp>
      <p:sp>
        <p:nvSpPr>
          <p:cNvPr id="13" name="Rectangle 12">
            <a:extLst>
              <a:ext uri="{FF2B5EF4-FFF2-40B4-BE49-F238E27FC236}">
                <a16:creationId xmlns:a16="http://schemas.microsoft.com/office/drawing/2014/main" id="{9C406AF9-6BBF-4271-A187-B0B393F2644E}"/>
              </a:ext>
            </a:extLst>
          </p:cNvPr>
          <p:cNvSpPr/>
          <p:nvPr/>
        </p:nvSpPr>
        <p:spPr>
          <a:xfrm>
            <a:off x="510077" y="2624043"/>
            <a:ext cx="554959" cy="4005264"/>
          </a:xfrm>
          <a:prstGeom prst="rect">
            <a:avLst/>
          </a:prstGeom>
        </p:spPr>
        <p:txBody>
          <a:bodyPr wrap="none">
            <a:spAutoFit/>
          </a:bodyPr>
          <a:lstStyle/>
          <a:p>
            <a:pPr algn="r">
              <a:lnSpc>
                <a:spcPct val="130000"/>
              </a:lnSpc>
            </a:pPr>
            <a:r>
              <a:rPr lang="en-US" sz="1900" b="1" dirty="0"/>
              <a:t>180</a:t>
            </a:r>
          </a:p>
          <a:p>
            <a:pPr algn="r">
              <a:lnSpc>
                <a:spcPct val="130000"/>
              </a:lnSpc>
            </a:pPr>
            <a:r>
              <a:rPr lang="en-US" sz="1900" b="1" dirty="0"/>
              <a:t>160</a:t>
            </a:r>
          </a:p>
          <a:p>
            <a:pPr algn="r">
              <a:lnSpc>
                <a:spcPct val="130000"/>
              </a:lnSpc>
            </a:pPr>
            <a:r>
              <a:rPr lang="en-US" sz="1900" b="1" dirty="0"/>
              <a:t>140</a:t>
            </a:r>
          </a:p>
          <a:p>
            <a:pPr algn="r">
              <a:lnSpc>
                <a:spcPct val="130000"/>
              </a:lnSpc>
            </a:pPr>
            <a:r>
              <a:rPr lang="en-US" sz="1900" b="1" dirty="0"/>
              <a:t>120</a:t>
            </a:r>
          </a:p>
          <a:p>
            <a:pPr algn="r">
              <a:lnSpc>
                <a:spcPct val="130000"/>
              </a:lnSpc>
            </a:pPr>
            <a:r>
              <a:rPr lang="en-US" sz="1900" b="1" dirty="0"/>
              <a:t>100</a:t>
            </a:r>
          </a:p>
          <a:p>
            <a:pPr algn="r">
              <a:lnSpc>
                <a:spcPct val="130000"/>
              </a:lnSpc>
            </a:pPr>
            <a:r>
              <a:rPr lang="en-US" sz="1900" b="1" dirty="0"/>
              <a:t>80</a:t>
            </a:r>
          </a:p>
          <a:p>
            <a:pPr algn="r">
              <a:lnSpc>
                <a:spcPct val="130000"/>
              </a:lnSpc>
            </a:pPr>
            <a:r>
              <a:rPr lang="en-US" sz="1900" b="1" dirty="0"/>
              <a:t>60</a:t>
            </a:r>
          </a:p>
          <a:p>
            <a:pPr algn="r">
              <a:lnSpc>
                <a:spcPct val="130000"/>
              </a:lnSpc>
            </a:pPr>
            <a:r>
              <a:rPr lang="en-US" sz="1900" b="1" dirty="0"/>
              <a:t>40</a:t>
            </a:r>
          </a:p>
          <a:p>
            <a:pPr algn="r">
              <a:lnSpc>
                <a:spcPct val="130000"/>
              </a:lnSpc>
            </a:pPr>
            <a:r>
              <a:rPr lang="en-US" sz="1900" b="1" dirty="0"/>
              <a:t>20</a:t>
            </a:r>
          </a:p>
          <a:p>
            <a:pPr algn="r">
              <a:lnSpc>
                <a:spcPct val="130000"/>
              </a:lnSpc>
            </a:pPr>
            <a:r>
              <a:rPr lang="en-US" sz="1900" b="1" dirty="0"/>
              <a:t>0</a:t>
            </a:r>
            <a:endParaRPr lang="en-US" sz="1900" dirty="0"/>
          </a:p>
        </p:txBody>
      </p:sp>
      <p:sp>
        <p:nvSpPr>
          <p:cNvPr id="3" name="Content Placeholder 2"/>
          <p:cNvSpPr>
            <a:spLocks noGrp="1"/>
          </p:cNvSpPr>
          <p:nvPr>
            <p:ph idx="1"/>
          </p:nvPr>
        </p:nvSpPr>
        <p:spPr>
          <a:xfrm>
            <a:off x="250989" y="1080907"/>
            <a:ext cx="11724923" cy="1419336"/>
          </a:xfrm>
        </p:spPr>
        <p:txBody>
          <a:bodyPr>
            <a:normAutofit/>
          </a:bodyPr>
          <a:lstStyle/>
          <a:p>
            <a:r>
              <a:rPr lang="en-US" sz="2400" dirty="0"/>
              <a:t>Companies are using data to streamline operations, improve reliability, optimize processes</a:t>
            </a:r>
          </a:p>
          <a:p>
            <a:r>
              <a:rPr lang="en-US" sz="2400" dirty="0"/>
              <a:t>Driven by huge increases in data and reduced computer costs</a:t>
            </a:r>
          </a:p>
          <a:p>
            <a:r>
              <a:rPr lang="en-US" sz="2400" dirty="0"/>
              <a:t>Driving demand for scientists and engineers with expertise in analytics</a:t>
            </a:r>
          </a:p>
        </p:txBody>
      </p:sp>
      <p:sp>
        <p:nvSpPr>
          <p:cNvPr id="12" name="Rectangle 11">
            <a:extLst>
              <a:ext uri="{FF2B5EF4-FFF2-40B4-BE49-F238E27FC236}">
                <a16:creationId xmlns:a16="http://schemas.microsoft.com/office/drawing/2014/main" id="{9E8C9F1A-3D5F-4DE0-AC38-EA83A1B28667}"/>
              </a:ext>
            </a:extLst>
          </p:cNvPr>
          <p:cNvSpPr/>
          <p:nvPr/>
        </p:nvSpPr>
        <p:spPr>
          <a:xfrm>
            <a:off x="10622851" y="2402852"/>
            <a:ext cx="1075936" cy="477054"/>
          </a:xfrm>
          <a:prstGeom prst="rect">
            <a:avLst/>
          </a:prstGeom>
          <a:solidFill>
            <a:schemeClr val="bg1"/>
          </a:solidFill>
        </p:spPr>
        <p:txBody>
          <a:bodyPr wrap="none">
            <a:spAutoFit/>
          </a:bodyPr>
          <a:lstStyle/>
          <a:p>
            <a:r>
              <a:rPr lang="en-US" sz="2500" b="1" dirty="0">
                <a:solidFill>
                  <a:srgbClr val="FF9933"/>
                </a:solidFill>
              </a:rPr>
              <a:t>175 ZB</a:t>
            </a:r>
            <a:endParaRPr lang="en-US" sz="2500" dirty="0">
              <a:solidFill>
                <a:srgbClr val="FF9933"/>
              </a:solidFill>
            </a:endParaRPr>
          </a:p>
        </p:txBody>
      </p:sp>
      <p:sp>
        <p:nvSpPr>
          <p:cNvPr id="5" name="Rectangle 4">
            <a:extLst>
              <a:ext uri="{FF2B5EF4-FFF2-40B4-BE49-F238E27FC236}">
                <a16:creationId xmlns:a16="http://schemas.microsoft.com/office/drawing/2014/main" id="{05A5B709-A4DE-49D1-9DDB-A364D3F73F8C}"/>
              </a:ext>
            </a:extLst>
          </p:cNvPr>
          <p:cNvSpPr/>
          <p:nvPr/>
        </p:nvSpPr>
        <p:spPr>
          <a:xfrm>
            <a:off x="1353034" y="2718475"/>
            <a:ext cx="8377820" cy="1061829"/>
          </a:xfrm>
          <a:prstGeom prst="rect">
            <a:avLst/>
          </a:prstGeom>
          <a:solidFill>
            <a:srgbClr val="002060"/>
          </a:solidFill>
        </p:spPr>
        <p:txBody>
          <a:bodyPr wrap="square">
            <a:spAutoFit/>
          </a:bodyPr>
          <a:lstStyle/>
          <a:p>
            <a:pPr algn="ctr"/>
            <a:r>
              <a:rPr lang="en-US" sz="2100" dirty="0">
                <a:solidFill>
                  <a:schemeClr val="bg1"/>
                </a:solidFill>
                <a:latin typeface="Arial" panose="020B0604020202020204" pitchFamily="34" charset="0"/>
                <a:ea typeface="Calibri" panose="020F0502020204030204" pitchFamily="34" charset="0"/>
                <a:cs typeface="Arial" panose="020B0604020202020204" pitchFamily="34" charset="0"/>
              </a:rPr>
              <a:t>Industry considers it essential that </a:t>
            </a:r>
            <a:r>
              <a:rPr lang="en-US" sz="2100" dirty="0" err="1">
                <a:solidFill>
                  <a:schemeClr val="bg1"/>
                </a:solidFill>
                <a:latin typeface="Arial" panose="020B0604020202020204" pitchFamily="34" charset="0"/>
                <a:ea typeface="Calibri" panose="020F0502020204030204" pitchFamily="34" charset="0"/>
                <a:cs typeface="Arial" panose="020B0604020202020204" pitchFamily="34" charset="0"/>
              </a:rPr>
              <a:t>ChEs</a:t>
            </a:r>
            <a:r>
              <a:rPr lang="en-US" sz="2100" dirty="0">
                <a:solidFill>
                  <a:schemeClr val="bg1"/>
                </a:solidFill>
                <a:latin typeface="Arial" panose="020B0604020202020204" pitchFamily="34" charset="0"/>
                <a:ea typeface="Calibri" panose="020F0502020204030204" pitchFamily="34" charset="0"/>
                <a:cs typeface="Arial" panose="020B0604020202020204" pitchFamily="34" charset="0"/>
              </a:rPr>
              <a:t> are taught applied statistics (</a:t>
            </a:r>
            <a:r>
              <a:rPr lang="en-US" sz="2100" i="1" dirty="0">
                <a:solidFill>
                  <a:schemeClr val="bg1"/>
                </a:solidFill>
                <a:latin typeface="Arial" panose="020B0604020202020204" pitchFamily="34" charset="0"/>
                <a:ea typeface="Calibri" panose="020F0502020204030204" pitchFamily="34" charset="0"/>
                <a:cs typeface="Arial" panose="020B0604020202020204" pitchFamily="34" charset="0"/>
              </a:rPr>
              <a:t>Chemical Engineering Academia-Industry Alignment: Expectations about New Graduates</a:t>
            </a:r>
            <a:r>
              <a:rPr lang="en-US" sz="2100" dirty="0">
                <a:solidFill>
                  <a:schemeClr val="bg1"/>
                </a:solidFill>
                <a:latin typeface="Arial" panose="020B0604020202020204" pitchFamily="34" charset="0"/>
                <a:ea typeface="Calibri" panose="020F0502020204030204" pitchFamily="34" charset="0"/>
                <a:cs typeface="Arial" panose="020B0604020202020204" pitchFamily="34" charset="0"/>
              </a:rPr>
              <a:t>, AIChE, New York, 2015)</a:t>
            </a:r>
            <a:endPar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Slide Number Placeholder 4">
            <a:extLst>
              <a:ext uri="{FF2B5EF4-FFF2-40B4-BE49-F238E27FC236}">
                <a16:creationId xmlns:a16="http://schemas.microsoft.com/office/drawing/2014/main" id="{DB6C9347-678C-41CE-A21A-680AE174E1BE}"/>
              </a:ext>
            </a:extLst>
          </p:cNvPr>
          <p:cNvSpPr>
            <a:spLocks noGrp="1"/>
          </p:cNvSpPr>
          <p:nvPr>
            <p:ph type="sldNum" sz="quarter" idx="12"/>
          </p:nvPr>
        </p:nvSpPr>
        <p:spPr>
          <a:xfrm>
            <a:off x="11840368" y="6601100"/>
            <a:ext cx="393334" cy="296562"/>
          </a:xfrm>
        </p:spPr>
        <p:txBody>
          <a:bodyPr/>
          <a:lstStyle/>
          <a:p>
            <a:fld id="{500691C3-F3C9-41F0-9E68-FAA0264DC715}" type="slidenum">
              <a:rPr lang="en-US" smtClean="0"/>
              <a:t>3</a:t>
            </a:fld>
            <a:endParaRPr lang="en-US" dirty="0"/>
          </a:p>
        </p:txBody>
      </p:sp>
    </p:spTree>
    <p:extLst>
      <p:ext uri="{BB962C8B-B14F-4D97-AF65-F5344CB8AC3E}">
        <p14:creationId xmlns:p14="http://schemas.microsoft.com/office/powerpoint/2010/main" val="191356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440998" y="1111970"/>
            <a:ext cx="7131155" cy="4686509"/>
            <a:chOff x="477399" y="966949"/>
            <a:chExt cx="5348366" cy="3514882"/>
          </a:xfrm>
        </p:grpSpPr>
        <p:sp>
          <p:nvSpPr>
            <p:cNvPr id="7" name="Rectangle 6">
              <a:extLst>
                <a:ext uri="{FF2B5EF4-FFF2-40B4-BE49-F238E27FC236}">
                  <a16:creationId xmlns:a16="http://schemas.microsoft.com/office/drawing/2014/main" id="{1150D44E-45C1-B549-A27F-1E4D32842F75}"/>
                </a:ext>
              </a:extLst>
            </p:cNvPr>
            <p:cNvSpPr/>
            <p:nvPr/>
          </p:nvSpPr>
          <p:spPr>
            <a:xfrm>
              <a:off x="477399" y="966949"/>
              <a:ext cx="5348366" cy="3514882"/>
            </a:xfrm>
            <a:prstGeom prst="rect">
              <a:avLst/>
            </a:prstGeom>
            <a:solidFill>
              <a:srgbClr val="B5D745">
                <a:alpha val="10000"/>
              </a:srgbClr>
            </a:solidFill>
            <a:ln w="25400" cap="rnd">
              <a:solidFill>
                <a:srgbClr val="B5D74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a:solidFill>
                  <a:prstClr val="white"/>
                </a:solidFill>
                <a:latin typeface="Avenir Roman" panose="02000503020000020003" pitchFamily="2" charset="0"/>
              </a:endParaRPr>
            </a:p>
          </p:txBody>
        </p:sp>
        <p:sp>
          <p:nvSpPr>
            <p:cNvPr id="3" name="Rectangle 2"/>
            <p:cNvSpPr/>
            <p:nvPr/>
          </p:nvSpPr>
          <p:spPr>
            <a:xfrm>
              <a:off x="3387798" y="1287510"/>
              <a:ext cx="1291459" cy="300083"/>
            </a:xfrm>
            <a:prstGeom prst="rect">
              <a:avLst/>
            </a:prstGeom>
          </p:spPr>
          <p:txBody>
            <a:bodyPr wrap="none">
              <a:spAutoFit/>
            </a:bodyPr>
            <a:lstStyle/>
            <a:p>
              <a:pPr defTabSz="609585" fontAlgn="base">
                <a:spcBef>
                  <a:spcPct val="0"/>
                </a:spcBef>
                <a:spcAft>
                  <a:spcPct val="0"/>
                </a:spcAft>
                <a:defRPr/>
              </a:pPr>
              <a:r>
                <a:rPr lang="en-US" sz="2000" b="1" dirty="0">
                  <a:solidFill>
                    <a:srgbClr val="F79646"/>
                  </a:solidFill>
                  <a:latin typeface="Avenir Roman" panose="02000503020000020003" pitchFamily="2" charset="0"/>
                  <a:ea typeface="ＭＳ Ｐゴシック" charset="0"/>
                </a:rPr>
                <a:t>ECOSYSTEM DATA</a:t>
              </a:r>
            </a:p>
          </p:txBody>
        </p:sp>
      </p:grpSp>
      <p:grpSp>
        <p:nvGrpSpPr>
          <p:cNvPr id="71" name="Group 70"/>
          <p:cNvGrpSpPr/>
          <p:nvPr/>
        </p:nvGrpSpPr>
        <p:grpSpPr>
          <a:xfrm>
            <a:off x="571608" y="1952013"/>
            <a:ext cx="4014161" cy="3694176"/>
            <a:chOff x="575356" y="1596982"/>
            <a:chExt cx="3010621" cy="2770632"/>
          </a:xfrm>
        </p:grpSpPr>
        <p:pic>
          <p:nvPicPr>
            <p:cNvPr id="70" name="Picture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356" y="1596982"/>
              <a:ext cx="3010621" cy="2770632"/>
            </a:xfrm>
            <a:prstGeom prst="rect">
              <a:avLst/>
            </a:prstGeom>
          </p:spPr>
        </p:pic>
        <p:sp>
          <p:nvSpPr>
            <p:cNvPr id="23" name="Rectangle 22"/>
            <p:cNvSpPr/>
            <p:nvPr/>
          </p:nvSpPr>
          <p:spPr>
            <a:xfrm>
              <a:off x="609600" y="2120586"/>
              <a:ext cx="2376468" cy="300083"/>
            </a:xfrm>
            <a:prstGeom prst="rect">
              <a:avLst/>
            </a:prstGeom>
          </p:spPr>
          <p:txBody>
            <a:bodyPr wrap="none">
              <a:spAutoFit/>
            </a:bodyPr>
            <a:lstStyle/>
            <a:p>
              <a:pPr defTabSz="609585" fontAlgn="base">
                <a:spcBef>
                  <a:spcPct val="0"/>
                </a:spcBef>
                <a:spcAft>
                  <a:spcPct val="0"/>
                </a:spcAft>
                <a:defRPr/>
              </a:pPr>
              <a:r>
                <a:rPr lang="en-US" sz="2000" b="1" dirty="0">
                  <a:solidFill>
                    <a:srgbClr val="2C8790"/>
                  </a:solidFill>
                  <a:latin typeface="Avenir Roman" panose="02000503020000020003" pitchFamily="2" charset="0"/>
                  <a:ea typeface="ＭＳ Ｐゴシック" charset="0"/>
                </a:rPr>
                <a:t>PLANT / FACTORY / FAB</a:t>
              </a:r>
            </a:p>
          </p:txBody>
        </p:sp>
      </p:grpSp>
      <p:sp>
        <p:nvSpPr>
          <p:cNvPr id="2" name="object 2"/>
          <p:cNvSpPr txBox="1">
            <a:spLocks noGrp="1"/>
          </p:cNvSpPr>
          <p:nvPr>
            <p:ph type="title"/>
          </p:nvPr>
        </p:nvSpPr>
        <p:spPr>
          <a:xfrm>
            <a:off x="0" y="130658"/>
            <a:ext cx="12192000" cy="677108"/>
          </a:xfrm>
          <a:prstGeom prst="rect">
            <a:avLst/>
          </a:prstGeom>
        </p:spPr>
        <p:txBody>
          <a:bodyPr vert="horz" wrap="square" lIns="0" tIns="0" rIns="0" bIns="0" rtlCol="0">
            <a:spAutoFit/>
          </a:bodyPr>
          <a:lstStyle/>
          <a:p>
            <a:pPr marL="1999777" marR="6773" indent="-1983690" algn="ctr">
              <a:lnSpc>
                <a:spcPct val="100000"/>
              </a:lnSpc>
              <a:tabLst>
                <a:tab pos="1987077" algn="l"/>
              </a:tabLst>
            </a:pPr>
            <a:r>
              <a:rPr lang="en-US" dirty="0">
                <a:latin typeface="+mn-lt"/>
              </a:rPr>
              <a:t>Data Analytics</a:t>
            </a:r>
            <a:r>
              <a:rPr lang="en-US" dirty="0"/>
              <a:t> </a:t>
            </a:r>
            <a:r>
              <a:rPr lang="en-US" dirty="0">
                <a:latin typeface="+mn-lt"/>
              </a:rPr>
              <a:t>at All Levels in the Chemical Industry</a:t>
            </a:r>
            <a:endParaRPr dirty="0">
              <a:latin typeface="+mn-lt"/>
            </a:endParaRPr>
          </a:p>
        </p:txBody>
      </p:sp>
      <p:grpSp>
        <p:nvGrpSpPr>
          <p:cNvPr id="81" name="Group 80"/>
          <p:cNvGrpSpPr/>
          <p:nvPr/>
        </p:nvGrpSpPr>
        <p:grpSpPr>
          <a:xfrm>
            <a:off x="7572153" y="1405759"/>
            <a:ext cx="4206423" cy="615553"/>
            <a:chOff x="5825765" y="859303"/>
            <a:chExt cx="3154817" cy="461665"/>
          </a:xfrm>
        </p:grpSpPr>
        <p:cxnSp>
          <p:nvCxnSpPr>
            <p:cNvPr id="12" name="Straight Arrow Connector 11">
              <a:extLst>
                <a:ext uri="{FF2B5EF4-FFF2-40B4-BE49-F238E27FC236}">
                  <a16:creationId xmlns:a16="http://schemas.microsoft.com/office/drawing/2014/main" id="{E73D995C-A3C9-4B41-9CF1-0108DD323BD2}"/>
                </a:ext>
              </a:extLst>
            </p:cNvPr>
            <p:cNvCxnSpPr>
              <a:cxnSpLocks/>
            </p:cNvCxnSpPr>
            <p:nvPr/>
          </p:nvCxnSpPr>
          <p:spPr>
            <a:xfrm>
              <a:off x="5825765" y="1090192"/>
              <a:ext cx="405403" cy="0"/>
            </a:xfrm>
            <a:prstGeom prst="straightConnector1">
              <a:avLst/>
            </a:prstGeom>
            <a:ln w="28575">
              <a:solidFill>
                <a:srgbClr val="B5D745"/>
              </a:solidFill>
              <a:tailEnd type="ova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7FB82B8-27BA-314B-8C62-18D45FA4442E}"/>
                </a:ext>
              </a:extLst>
            </p:cNvPr>
            <p:cNvSpPr txBox="1"/>
            <p:nvPr/>
          </p:nvSpPr>
          <p:spPr>
            <a:xfrm>
              <a:off x="6231168" y="859303"/>
              <a:ext cx="2749414" cy="461665"/>
            </a:xfrm>
            <a:prstGeom prst="rect">
              <a:avLst/>
            </a:prstGeom>
            <a:solidFill>
              <a:srgbClr val="B5D745">
                <a:alpha val="20000"/>
              </a:srgbClr>
            </a:solidFill>
            <a:ln w="15875">
              <a:solidFill>
                <a:srgbClr val="B5D745"/>
              </a:solidFill>
            </a:ln>
          </p:spPr>
          <p:txBody>
            <a:bodyPr wrap="square" rtlCol="0">
              <a:spAutoFit/>
            </a:bodyPr>
            <a:lstStyle/>
            <a:p>
              <a:pPr defTabSz="609585" fontAlgn="base">
                <a:spcBef>
                  <a:spcPct val="0"/>
                </a:spcBef>
                <a:spcAft>
                  <a:spcPct val="0"/>
                </a:spcAft>
                <a:defRPr/>
              </a:pPr>
              <a:r>
                <a:rPr lang="en-US" sz="1700" dirty="0">
                  <a:solidFill>
                    <a:prstClr val="black"/>
                  </a:solidFill>
                  <a:latin typeface="Avenir Roman" panose="02000503020000020003" pitchFamily="2" charset="0"/>
                  <a:ea typeface="ＭＳ Ｐゴシック" charset="0"/>
                </a:rPr>
                <a:t>Utilize ecosystem data to connect customer needs to manufacturing data</a:t>
              </a:r>
            </a:p>
          </p:txBody>
        </p:sp>
      </p:grpSp>
      <p:grpSp>
        <p:nvGrpSpPr>
          <p:cNvPr id="82" name="Group 81"/>
          <p:cNvGrpSpPr/>
          <p:nvPr/>
        </p:nvGrpSpPr>
        <p:grpSpPr>
          <a:xfrm>
            <a:off x="4560631" y="2513219"/>
            <a:ext cx="7217944" cy="615553"/>
            <a:chOff x="3567123" y="2017887"/>
            <a:chExt cx="5413458" cy="461665"/>
          </a:xfrm>
        </p:grpSpPr>
        <p:cxnSp>
          <p:nvCxnSpPr>
            <p:cNvPr id="11" name="Straight Arrow Connector 10">
              <a:extLst>
                <a:ext uri="{FF2B5EF4-FFF2-40B4-BE49-F238E27FC236}">
                  <a16:creationId xmlns:a16="http://schemas.microsoft.com/office/drawing/2014/main" id="{31F41B5C-C5D0-3F4D-9826-336CBB2A071E}"/>
                </a:ext>
              </a:extLst>
            </p:cNvPr>
            <p:cNvCxnSpPr>
              <a:cxnSpLocks/>
            </p:cNvCxnSpPr>
            <p:nvPr/>
          </p:nvCxnSpPr>
          <p:spPr>
            <a:xfrm>
              <a:off x="3567123" y="2232276"/>
              <a:ext cx="2664045" cy="0"/>
            </a:xfrm>
            <a:prstGeom prst="straightConnector1">
              <a:avLst/>
            </a:prstGeom>
            <a:ln w="28575">
              <a:solidFill>
                <a:srgbClr val="2C8790"/>
              </a:solidFill>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1F3171C-1882-F945-ABAC-72ECB44A574C}"/>
                </a:ext>
              </a:extLst>
            </p:cNvPr>
            <p:cNvSpPr txBox="1"/>
            <p:nvPr/>
          </p:nvSpPr>
          <p:spPr>
            <a:xfrm>
              <a:off x="6231170" y="2017887"/>
              <a:ext cx="2749411" cy="461665"/>
            </a:xfrm>
            <a:prstGeom prst="rect">
              <a:avLst/>
            </a:prstGeom>
            <a:solidFill>
              <a:srgbClr val="2C8790">
                <a:alpha val="20000"/>
              </a:srgbClr>
            </a:solidFill>
            <a:ln w="15875">
              <a:solidFill>
                <a:srgbClr val="2C8790"/>
              </a:solidFill>
            </a:ln>
          </p:spPr>
          <p:txBody>
            <a:bodyPr wrap="square" rtlCol="0">
              <a:spAutoFit/>
            </a:bodyPr>
            <a:lstStyle/>
            <a:p>
              <a:pPr defTabSz="609585" fontAlgn="base">
                <a:spcBef>
                  <a:spcPct val="0"/>
                </a:spcBef>
                <a:spcAft>
                  <a:spcPct val="0"/>
                </a:spcAft>
                <a:defRPr/>
              </a:pPr>
              <a:r>
                <a:rPr lang="en-US" sz="1700" dirty="0">
                  <a:solidFill>
                    <a:prstClr val="black"/>
                  </a:solidFill>
                  <a:latin typeface="Avenir Roman" panose="02000503020000020003" pitchFamily="2" charset="0"/>
                  <a:ea typeface="ＭＳ Ｐゴシック" charset="0"/>
                </a:rPr>
                <a:t>Utilize plant-wide data (numerical, textual) to optimize operational models</a:t>
              </a:r>
            </a:p>
          </p:txBody>
        </p:sp>
      </p:grpSp>
      <p:grpSp>
        <p:nvGrpSpPr>
          <p:cNvPr id="83" name="Group 82"/>
          <p:cNvGrpSpPr/>
          <p:nvPr/>
        </p:nvGrpSpPr>
        <p:grpSpPr>
          <a:xfrm>
            <a:off x="4446804" y="3417238"/>
            <a:ext cx="7331769" cy="877163"/>
            <a:chOff x="3481753" y="2695900"/>
            <a:chExt cx="5498827" cy="657872"/>
          </a:xfrm>
        </p:grpSpPr>
        <p:cxnSp>
          <p:nvCxnSpPr>
            <p:cNvPr id="10" name="Straight Arrow Connector 9">
              <a:extLst>
                <a:ext uri="{FF2B5EF4-FFF2-40B4-BE49-F238E27FC236}">
                  <a16:creationId xmlns:a16="http://schemas.microsoft.com/office/drawing/2014/main" id="{9B07229C-AA80-1A46-9392-C19957A1B74A}"/>
                </a:ext>
              </a:extLst>
            </p:cNvPr>
            <p:cNvCxnSpPr>
              <a:cxnSpLocks/>
            </p:cNvCxnSpPr>
            <p:nvPr/>
          </p:nvCxnSpPr>
          <p:spPr>
            <a:xfrm>
              <a:off x="3481753" y="2986521"/>
              <a:ext cx="2749415" cy="0"/>
            </a:xfrm>
            <a:prstGeom prst="straightConnector1">
              <a:avLst/>
            </a:prstGeom>
            <a:ln w="28575">
              <a:solidFill>
                <a:srgbClr val="7030A0"/>
              </a:solidFill>
              <a:tailEnd type="ova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496A7B95-9E8C-3941-A992-6843654C2B1F}"/>
                </a:ext>
              </a:extLst>
            </p:cNvPr>
            <p:cNvSpPr txBox="1"/>
            <p:nvPr/>
          </p:nvSpPr>
          <p:spPr>
            <a:xfrm>
              <a:off x="6231170" y="2695900"/>
              <a:ext cx="2749410" cy="657872"/>
            </a:xfrm>
            <a:prstGeom prst="rect">
              <a:avLst/>
            </a:prstGeom>
            <a:solidFill>
              <a:srgbClr val="7030A0">
                <a:alpha val="20000"/>
              </a:srgbClr>
            </a:solidFill>
            <a:ln w="15875">
              <a:solidFill>
                <a:srgbClr val="7030A0"/>
              </a:solidFill>
            </a:ln>
          </p:spPr>
          <p:txBody>
            <a:bodyPr wrap="square" rtlCol="0">
              <a:spAutoFit/>
            </a:bodyPr>
            <a:lstStyle/>
            <a:p>
              <a:pPr defTabSz="609585" fontAlgn="base">
                <a:spcBef>
                  <a:spcPct val="0"/>
                </a:spcBef>
                <a:spcAft>
                  <a:spcPct val="0"/>
                </a:spcAft>
                <a:defRPr/>
              </a:pPr>
              <a:r>
                <a:rPr lang="en-US" sz="1700" dirty="0">
                  <a:solidFill>
                    <a:prstClr val="black"/>
                  </a:solidFill>
                  <a:latin typeface="Avenir Roman" panose="02000503020000020003" pitchFamily="2" charset="0"/>
                  <a:ea typeface="ＭＳ Ｐゴシック" charset="0"/>
                </a:rPr>
                <a:t>Automated data archiving stores data for process modelling and analysis, for improved monitoring and control</a:t>
              </a:r>
            </a:p>
          </p:txBody>
        </p:sp>
      </p:grpSp>
      <p:grpSp>
        <p:nvGrpSpPr>
          <p:cNvPr id="84" name="Group 83"/>
          <p:cNvGrpSpPr/>
          <p:nvPr/>
        </p:nvGrpSpPr>
        <p:grpSpPr>
          <a:xfrm>
            <a:off x="7317080" y="4781360"/>
            <a:ext cx="4461493" cy="615552"/>
            <a:chOff x="5634460" y="3748814"/>
            <a:chExt cx="3346120" cy="461665"/>
          </a:xfrm>
        </p:grpSpPr>
        <p:cxnSp>
          <p:nvCxnSpPr>
            <p:cNvPr id="22" name="Straight Arrow Connector 21">
              <a:extLst>
                <a:ext uri="{FF2B5EF4-FFF2-40B4-BE49-F238E27FC236}">
                  <a16:creationId xmlns:a16="http://schemas.microsoft.com/office/drawing/2014/main" id="{AACC31F9-520B-4240-83AE-907A7CAADC13}"/>
                </a:ext>
              </a:extLst>
            </p:cNvPr>
            <p:cNvCxnSpPr>
              <a:cxnSpLocks/>
            </p:cNvCxnSpPr>
            <p:nvPr/>
          </p:nvCxnSpPr>
          <p:spPr>
            <a:xfrm>
              <a:off x="5634460" y="3981696"/>
              <a:ext cx="596708" cy="0"/>
            </a:xfrm>
            <a:prstGeom prst="straightConnector1">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697F69E-96D8-D841-8D1C-F8C1B9A37971}"/>
                </a:ext>
              </a:extLst>
            </p:cNvPr>
            <p:cNvSpPr txBox="1"/>
            <p:nvPr/>
          </p:nvSpPr>
          <p:spPr>
            <a:xfrm>
              <a:off x="6231169" y="3748814"/>
              <a:ext cx="2749411" cy="461665"/>
            </a:xfrm>
            <a:prstGeom prst="rect">
              <a:avLst/>
            </a:prstGeom>
            <a:solidFill>
              <a:srgbClr val="FF0000">
                <a:alpha val="20000"/>
              </a:srgbClr>
            </a:solidFill>
            <a:ln w="15875">
              <a:solidFill>
                <a:srgbClr val="FF0000"/>
              </a:solidFill>
            </a:ln>
          </p:spPr>
          <p:txBody>
            <a:bodyPr wrap="square" rtlCol="0">
              <a:spAutoFit/>
            </a:bodyPr>
            <a:lstStyle/>
            <a:p>
              <a:pPr defTabSz="609585" fontAlgn="base">
                <a:spcBef>
                  <a:spcPct val="0"/>
                </a:spcBef>
                <a:spcAft>
                  <a:spcPct val="0"/>
                </a:spcAft>
                <a:defRPr/>
              </a:pPr>
              <a:r>
                <a:rPr lang="en-US" sz="1700" dirty="0">
                  <a:solidFill>
                    <a:prstClr val="black"/>
                  </a:solidFill>
                  <a:latin typeface="Avenir Roman" panose="02000503020000020003" pitchFamily="2" charset="0"/>
                  <a:ea typeface="ＭＳ Ｐゴシック" charset="0"/>
                </a:rPr>
                <a:t>Use all available data to ensure product quality specifications are met</a:t>
              </a:r>
            </a:p>
          </p:txBody>
        </p:sp>
      </p:grpSp>
      <p:grpSp>
        <p:nvGrpSpPr>
          <p:cNvPr id="78" name="Group 77"/>
          <p:cNvGrpSpPr/>
          <p:nvPr/>
        </p:nvGrpSpPr>
        <p:grpSpPr>
          <a:xfrm>
            <a:off x="4875134" y="4042102"/>
            <a:ext cx="2448003" cy="1573487"/>
            <a:chOff x="3803001" y="3164548"/>
            <a:chExt cx="1836002" cy="1180115"/>
          </a:xfrm>
        </p:grpSpPr>
        <p:sp>
          <p:nvSpPr>
            <p:cNvPr id="8" name="Rectangle 7">
              <a:extLst>
                <a:ext uri="{FF2B5EF4-FFF2-40B4-BE49-F238E27FC236}">
                  <a16:creationId xmlns:a16="http://schemas.microsoft.com/office/drawing/2014/main" id="{452FC097-7306-8440-9E3B-0DCBFA1973A3}"/>
                </a:ext>
              </a:extLst>
            </p:cNvPr>
            <p:cNvSpPr/>
            <p:nvPr/>
          </p:nvSpPr>
          <p:spPr>
            <a:xfrm>
              <a:off x="3803001" y="3164548"/>
              <a:ext cx="1831459" cy="1180115"/>
            </a:xfrm>
            <a:prstGeom prst="rect">
              <a:avLst/>
            </a:prstGeom>
            <a:solidFill>
              <a:srgbClr val="FF0000">
                <a:alpha val="10000"/>
              </a:srgbClr>
            </a:solidFill>
            <a:ln w="25400" cap="rnd">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a:solidFill>
                  <a:prstClr val="white"/>
                </a:solidFill>
                <a:latin typeface="Avenir Roman" panose="02000503020000020003" pitchFamily="2" charset="0"/>
              </a:endParaRPr>
            </a:p>
          </p:txBody>
        </p:sp>
        <p:sp>
          <p:nvSpPr>
            <p:cNvPr id="29" name="TextBox 28">
              <a:extLst>
                <a:ext uri="{FF2B5EF4-FFF2-40B4-BE49-F238E27FC236}">
                  <a16:creationId xmlns:a16="http://schemas.microsoft.com/office/drawing/2014/main" id="{71F3171C-1882-F945-ABAC-72ECB44A574C}"/>
                </a:ext>
              </a:extLst>
            </p:cNvPr>
            <p:cNvSpPr txBox="1"/>
            <p:nvPr/>
          </p:nvSpPr>
          <p:spPr>
            <a:xfrm>
              <a:off x="4699115" y="3350908"/>
              <a:ext cx="939888" cy="623248"/>
            </a:xfrm>
            <a:prstGeom prst="rect">
              <a:avLst/>
            </a:prstGeom>
            <a:noFill/>
          </p:spPr>
          <p:txBody>
            <a:bodyPr wrap="square" rtlCol="0">
              <a:spAutoFit/>
            </a:bodyPr>
            <a:lstStyle/>
            <a:p>
              <a:pPr defTabSz="609585" fontAlgn="base">
                <a:spcBef>
                  <a:spcPct val="0"/>
                </a:spcBef>
                <a:spcAft>
                  <a:spcPct val="0"/>
                </a:spcAft>
                <a:defRPr/>
              </a:pPr>
              <a:r>
                <a:rPr lang="en-US" sz="1600" dirty="0">
                  <a:solidFill>
                    <a:prstClr val="black"/>
                  </a:solidFill>
                  <a:latin typeface="Avenir Roman" panose="02000503020000020003" pitchFamily="2" charset="0"/>
                  <a:ea typeface="ＭＳ Ｐゴシック" charset="0"/>
                </a:rPr>
                <a:t>Consistent production of quality product</a:t>
              </a:r>
            </a:p>
          </p:txBody>
        </p:sp>
      </p:grpSp>
      <p:cxnSp>
        <p:nvCxnSpPr>
          <p:cNvPr id="50" name="Straight Arrow Connector 49">
            <a:extLst>
              <a:ext uri="{FF2B5EF4-FFF2-40B4-BE49-F238E27FC236}">
                <a16:creationId xmlns:a16="http://schemas.microsoft.com/office/drawing/2014/main" id="{AACC31F9-520B-4240-83AE-907A7CAADC13}"/>
              </a:ext>
            </a:extLst>
          </p:cNvPr>
          <p:cNvCxnSpPr>
            <a:cxnSpLocks/>
          </p:cNvCxnSpPr>
          <p:nvPr/>
        </p:nvCxnSpPr>
        <p:spPr>
          <a:xfrm>
            <a:off x="4071667" y="4358488"/>
            <a:ext cx="74431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49371" y="3152320"/>
            <a:ext cx="3697433" cy="2273744"/>
            <a:chOff x="708678" y="2497212"/>
            <a:chExt cx="2773075" cy="1705308"/>
          </a:xfrm>
        </p:grpSpPr>
        <p:sp>
          <p:nvSpPr>
            <p:cNvPr id="5" name="Rectangle 4">
              <a:extLst>
                <a:ext uri="{FF2B5EF4-FFF2-40B4-BE49-F238E27FC236}">
                  <a16:creationId xmlns:a16="http://schemas.microsoft.com/office/drawing/2014/main" id="{96F7F085-8414-1C47-96CA-E5E9D187618D}"/>
                </a:ext>
              </a:extLst>
            </p:cNvPr>
            <p:cNvSpPr/>
            <p:nvPr/>
          </p:nvSpPr>
          <p:spPr>
            <a:xfrm>
              <a:off x="708678" y="2497212"/>
              <a:ext cx="2773075" cy="1705308"/>
            </a:xfrm>
            <a:prstGeom prst="rect">
              <a:avLst/>
            </a:prstGeom>
            <a:solidFill>
              <a:srgbClr val="7030A0">
                <a:alpha val="10000"/>
              </a:srgbClr>
            </a:solidFill>
            <a:ln w="25400" cap="rnd">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a:solidFill>
                  <a:prstClr val="white"/>
                </a:solidFill>
                <a:latin typeface="Avenir Roman" panose="02000503020000020003" pitchFamily="2" charset="0"/>
              </a:endParaRPr>
            </a:p>
          </p:txBody>
        </p:sp>
        <p:sp>
          <p:nvSpPr>
            <p:cNvPr id="31" name="Rectangle 30"/>
            <p:cNvSpPr/>
            <p:nvPr/>
          </p:nvSpPr>
          <p:spPr>
            <a:xfrm>
              <a:off x="754445" y="2607094"/>
              <a:ext cx="2725073" cy="300083"/>
            </a:xfrm>
            <a:prstGeom prst="rect">
              <a:avLst/>
            </a:prstGeom>
          </p:spPr>
          <p:txBody>
            <a:bodyPr wrap="square">
              <a:spAutoFit/>
            </a:bodyPr>
            <a:lstStyle/>
            <a:p>
              <a:pPr defTabSz="609585" fontAlgn="base">
                <a:spcBef>
                  <a:spcPct val="0"/>
                </a:spcBef>
                <a:spcAft>
                  <a:spcPct val="0"/>
                </a:spcAft>
                <a:defRPr/>
              </a:pPr>
              <a:r>
                <a:rPr lang="en-US" sz="2000" b="1" dirty="0">
                  <a:solidFill>
                    <a:srgbClr val="7030A0"/>
                  </a:solidFill>
                  <a:latin typeface="Avenir Roman" panose="02000503020000020003" pitchFamily="2" charset="0"/>
                  <a:ea typeface="ＭＳ Ｐゴシック" charset="0"/>
                </a:rPr>
                <a:t>PROCESSES</a:t>
              </a:r>
            </a:p>
          </p:txBody>
        </p:sp>
        <p:grpSp>
          <p:nvGrpSpPr>
            <p:cNvPr id="25" name="Group 24"/>
            <p:cNvGrpSpPr/>
            <p:nvPr/>
          </p:nvGrpSpPr>
          <p:grpSpPr>
            <a:xfrm>
              <a:off x="853833" y="2980561"/>
              <a:ext cx="2470838" cy="992318"/>
              <a:chOff x="853833" y="2980561"/>
              <a:chExt cx="2470838" cy="992318"/>
            </a:xfrm>
          </p:grpSpPr>
          <p:sp>
            <p:nvSpPr>
              <p:cNvPr id="41" name="Rectangle 40"/>
              <p:cNvSpPr/>
              <p:nvPr/>
            </p:nvSpPr>
            <p:spPr>
              <a:xfrm>
                <a:off x="853833" y="3730505"/>
                <a:ext cx="621805" cy="242374"/>
              </a:xfrm>
              <a:prstGeom prst="rect">
                <a:avLst/>
              </a:prstGeom>
            </p:spPr>
            <p:txBody>
              <a:bodyPr wrap="none">
                <a:spAutoFit/>
              </a:bodyPr>
              <a:lstStyle/>
              <a:p>
                <a:pPr algn="ctr" defTabSz="609585" fontAlgn="base">
                  <a:spcBef>
                    <a:spcPct val="0"/>
                  </a:spcBef>
                  <a:spcAft>
                    <a:spcPct val="0"/>
                  </a:spcAft>
                  <a:defRPr/>
                </a:pPr>
                <a:r>
                  <a:rPr lang="en-US" sz="1500" b="1" dirty="0">
                    <a:solidFill>
                      <a:srgbClr val="7030A0"/>
                    </a:solidFill>
                    <a:latin typeface="Avenir Roman" panose="02000503020000020003" pitchFamily="2" charset="0"/>
                    <a:ea typeface="ＭＳ Ｐゴシック" charset="0"/>
                  </a:rPr>
                  <a:t>Upstream</a:t>
                </a:r>
              </a:p>
            </p:txBody>
          </p:sp>
          <p:sp>
            <p:nvSpPr>
              <p:cNvPr id="45" name="Rectangle 44"/>
              <p:cNvSpPr/>
              <p:nvPr/>
            </p:nvSpPr>
            <p:spPr>
              <a:xfrm>
                <a:off x="1766255" y="3730505"/>
                <a:ext cx="757659" cy="242374"/>
              </a:xfrm>
              <a:prstGeom prst="rect">
                <a:avLst/>
              </a:prstGeom>
            </p:spPr>
            <p:txBody>
              <a:bodyPr wrap="none">
                <a:spAutoFit/>
              </a:bodyPr>
              <a:lstStyle/>
              <a:p>
                <a:pPr algn="ctr" defTabSz="609585" fontAlgn="base">
                  <a:spcBef>
                    <a:spcPct val="0"/>
                  </a:spcBef>
                  <a:spcAft>
                    <a:spcPct val="0"/>
                  </a:spcAft>
                  <a:defRPr/>
                </a:pPr>
                <a:r>
                  <a:rPr lang="en-US" sz="1500" b="1" dirty="0">
                    <a:solidFill>
                      <a:srgbClr val="7030A0"/>
                    </a:solidFill>
                    <a:latin typeface="Avenir Roman" panose="02000503020000020003" pitchFamily="2" charset="0"/>
                    <a:ea typeface="ＭＳ Ｐゴシック" charset="0"/>
                  </a:rPr>
                  <a:t>Downstream</a:t>
                </a:r>
              </a:p>
            </p:txBody>
          </p:sp>
          <p:cxnSp>
            <p:nvCxnSpPr>
              <p:cNvPr id="46" name="Straight Arrow Connector 45">
                <a:extLst>
                  <a:ext uri="{FF2B5EF4-FFF2-40B4-BE49-F238E27FC236}">
                    <a16:creationId xmlns:a16="http://schemas.microsoft.com/office/drawing/2014/main" id="{AACC31F9-520B-4240-83AE-907A7CAADC13}"/>
                  </a:ext>
                </a:extLst>
              </p:cNvPr>
              <p:cNvCxnSpPr>
                <a:cxnSpLocks/>
              </p:cNvCxnSpPr>
              <p:nvPr/>
            </p:nvCxnSpPr>
            <p:spPr>
              <a:xfrm>
                <a:off x="1474320" y="3401838"/>
                <a:ext cx="264127"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996" y="2980561"/>
                <a:ext cx="437478" cy="731520"/>
              </a:xfrm>
              <a:prstGeom prst="rect">
                <a:avLst/>
              </a:prstGeom>
            </p:spPr>
          </p:pic>
          <p:pic>
            <p:nvPicPr>
              <p:cNvPr id="75" name="Picture 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9293" y="3070651"/>
                <a:ext cx="634932" cy="628666"/>
              </a:xfrm>
              <a:prstGeom prst="rect">
                <a:avLst/>
              </a:prstGeom>
            </p:spPr>
          </p:pic>
          <p:cxnSp>
            <p:nvCxnSpPr>
              <p:cNvPr id="38" name="Straight Arrow Connector 37">
                <a:extLst>
                  <a:ext uri="{FF2B5EF4-FFF2-40B4-BE49-F238E27FC236}">
                    <a16:creationId xmlns:a16="http://schemas.microsoft.com/office/drawing/2014/main" id="{AACC31F9-520B-4240-83AE-907A7CAADC13}"/>
                  </a:ext>
                </a:extLst>
              </p:cNvPr>
              <p:cNvCxnSpPr>
                <a:cxnSpLocks/>
              </p:cNvCxnSpPr>
              <p:nvPr/>
            </p:nvCxnSpPr>
            <p:spPr>
              <a:xfrm>
                <a:off x="2555071" y="3401838"/>
                <a:ext cx="264127"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689641" y="3652665"/>
                <a:ext cx="635030" cy="242374"/>
              </a:xfrm>
              <a:prstGeom prst="rect">
                <a:avLst/>
              </a:prstGeom>
            </p:spPr>
            <p:txBody>
              <a:bodyPr wrap="none">
                <a:spAutoFit/>
              </a:bodyPr>
              <a:lstStyle/>
              <a:p>
                <a:pPr algn="ctr" defTabSz="609585" fontAlgn="base">
                  <a:spcBef>
                    <a:spcPct val="0"/>
                  </a:spcBef>
                  <a:spcAft>
                    <a:spcPct val="0"/>
                  </a:spcAft>
                  <a:defRPr/>
                </a:pPr>
                <a:r>
                  <a:rPr lang="en-US" sz="1500" b="1" dirty="0">
                    <a:solidFill>
                      <a:srgbClr val="7030A0"/>
                    </a:solidFill>
                    <a:latin typeface="Avenir Roman" panose="02000503020000020003" pitchFamily="2" charset="0"/>
                    <a:ea typeface="ＭＳ Ｐゴシック" charset="0"/>
                  </a:rPr>
                  <a:t>Packaging</a:t>
                </a:r>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0043" y="3197485"/>
                <a:ext cx="191944" cy="429658"/>
              </a:xfrm>
              <a:prstGeom prst="rect">
                <a:avLst/>
              </a:prstGeom>
            </p:spPr>
          </p:pic>
        </p:grpSp>
      </p:grpSp>
      <p:grpSp>
        <p:nvGrpSpPr>
          <p:cNvPr id="21" name="Group 20"/>
          <p:cNvGrpSpPr/>
          <p:nvPr/>
        </p:nvGrpSpPr>
        <p:grpSpPr>
          <a:xfrm>
            <a:off x="4989380" y="4157356"/>
            <a:ext cx="1053628" cy="1386333"/>
            <a:chOff x="3888685" y="3225729"/>
            <a:chExt cx="790221" cy="1039750"/>
          </a:xfrm>
        </p:grpSpPr>
        <p:grpSp>
          <p:nvGrpSpPr>
            <p:cNvPr id="20" name="Group 19"/>
            <p:cNvGrpSpPr/>
            <p:nvPr/>
          </p:nvGrpSpPr>
          <p:grpSpPr>
            <a:xfrm>
              <a:off x="3888685" y="3225729"/>
              <a:ext cx="373780" cy="352216"/>
              <a:chOff x="3908893" y="3225729"/>
              <a:chExt cx="373780" cy="352216"/>
            </a:xfrm>
          </p:grpSpPr>
          <p:pic>
            <p:nvPicPr>
              <p:cNvPr id="17" name="Picture 1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31517" y="3225729"/>
                <a:ext cx="151156" cy="352216"/>
              </a:xfrm>
              <a:prstGeom prst="rect">
                <a:avLst/>
              </a:prstGeom>
            </p:spPr>
          </p:pic>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08893" y="3308210"/>
                <a:ext cx="196088" cy="187255"/>
              </a:xfrm>
              <a:prstGeom prst="rect">
                <a:avLst/>
              </a:prstGeom>
            </p:spPr>
          </p:pic>
        </p:grpSp>
        <p:grpSp>
          <p:nvGrpSpPr>
            <p:cNvPr id="49" name="Group 48"/>
            <p:cNvGrpSpPr/>
            <p:nvPr/>
          </p:nvGrpSpPr>
          <p:grpSpPr>
            <a:xfrm>
              <a:off x="4305126" y="3225729"/>
              <a:ext cx="373780" cy="352216"/>
              <a:chOff x="3908893" y="3225729"/>
              <a:chExt cx="373780" cy="352216"/>
            </a:xfrm>
          </p:grpSpPr>
          <p:pic>
            <p:nvPicPr>
              <p:cNvPr id="51" name="Picture 5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31517" y="3225729"/>
                <a:ext cx="151156" cy="352216"/>
              </a:xfrm>
              <a:prstGeom prst="rect">
                <a:avLst/>
              </a:prstGeom>
            </p:spPr>
          </p:pic>
          <p:pic>
            <p:nvPicPr>
              <p:cNvPr id="52" name="Picture 5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08893" y="3308210"/>
                <a:ext cx="196088" cy="187255"/>
              </a:xfrm>
              <a:prstGeom prst="rect">
                <a:avLst/>
              </a:prstGeom>
            </p:spPr>
          </p:pic>
        </p:grpSp>
        <p:grpSp>
          <p:nvGrpSpPr>
            <p:cNvPr id="53" name="Group 52"/>
            <p:cNvGrpSpPr/>
            <p:nvPr/>
          </p:nvGrpSpPr>
          <p:grpSpPr>
            <a:xfrm>
              <a:off x="3888685" y="3573482"/>
              <a:ext cx="373780" cy="352216"/>
              <a:chOff x="3908893" y="3225729"/>
              <a:chExt cx="373780" cy="352216"/>
            </a:xfrm>
          </p:grpSpPr>
          <p:pic>
            <p:nvPicPr>
              <p:cNvPr id="58" name="Picture 5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31517" y="3225729"/>
                <a:ext cx="151156" cy="352216"/>
              </a:xfrm>
              <a:prstGeom prst="rect">
                <a:avLst/>
              </a:prstGeom>
            </p:spPr>
          </p:pic>
          <p:pic>
            <p:nvPicPr>
              <p:cNvPr id="59" name="Picture 5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08893" y="3308210"/>
                <a:ext cx="196088" cy="187255"/>
              </a:xfrm>
              <a:prstGeom prst="rect">
                <a:avLst/>
              </a:prstGeom>
            </p:spPr>
          </p:pic>
        </p:grpSp>
        <p:grpSp>
          <p:nvGrpSpPr>
            <p:cNvPr id="60" name="Group 59"/>
            <p:cNvGrpSpPr/>
            <p:nvPr/>
          </p:nvGrpSpPr>
          <p:grpSpPr>
            <a:xfrm>
              <a:off x="4305126" y="3573482"/>
              <a:ext cx="373780" cy="352216"/>
              <a:chOff x="3908893" y="3225729"/>
              <a:chExt cx="373780" cy="352216"/>
            </a:xfrm>
          </p:grpSpPr>
          <p:pic>
            <p:nvPicPr>
              <p:cNvPr id="61" name="Picture 6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31517" y="3225729"/>
                <a:ext cx="151156" cy="352216"/>
              </a:xfrm>
              <a:prstGeom prst="rect">
                <a:avLst/>
              </a:prstGeom>
            </p:spPr>
          </p:pic>
          <p:pic>
            <p:nvPicPr>
              <p:cNvPr id="62" name="Picture 6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08893" y="3308210"/>
                <a:ext cx="196088" cy="187255"/>
              </a:xfrm>
              <a:prstGeom prst="rect">
                <a:avLst/>
              </a:prstGeom>
            </p:spPr>
          </p:pic>
        </p:grpSp>
        <p:grpSp>
          <p:nvGrpSpPr>
            <p:cNvPr id="63" name="Group 62"/>
            <p:cNvGrpSpPr/>
            <p:nvPr/>
          </p:nvGrpSpPr>
          <p:grpSpPr>
            <a:xfrm>
              <a:off x="3888685" y="3913263"/>
              <a:ext cx="373780" cy="352216"/>
              <a:chOff x="3908893" y="3225729"/>
              <a:chExt cx="373780" cy="352216"/>
            </a:xfrm>
          </p:grpSpPr>
          <p:pic>
            <p:nvPicPr>
              <p:cNvPr id="65" name="Picture 6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31517" y="3225729"/>
                <a:ext cx="151156" cy="352216"/>
              </a:xfrm>
              <a:prstGeom prst="rect">
                <a:avLst/>
              </a:prstGeom>
            </p:spPr>
          </p:pic>
          <p:pic>
            <p:nvPicPr>
              <p:cNvPr id="66" name="Picture 6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08893" y="3308210"/>
                <a:ext cx="196088" cy="187255"/>
              </a:xfrm>
              <a:prstGeom prst="rect">
                <a:avLst/>
              </a:prstGeom>
            </p:spPr>
          </p:pic>
        </p:grpSp>
        <p:grpSp>
          <p:nvGrpSpPr>
            <p:cNvPr id="67" name="Group 66"/>
            <p:cNvGrpSpPr/>
            <p:nvPr/>
          </p:nvGrpSpPr>
          <p:grpSpPr>
            <a:xfrm>
              <a:off x="4305126" y="3913263"/>
              <a:ext cx="373780" cy="352216"/>
              <a:chOff x="3908893" y="3225729"/>
              <a:chExt cx="373780" cy="352216"/>
            </a:xfrm>
          </p:grpSpPr>
          <p:pic>
            <p:nvPicPr>
              <p:cNvPr id="68" name="Picture 6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31517" y="3225729"/>
                <a:ext cx="151156" cy="352216"/>
              </a:xfrm>
              <a:prstGeom prst="rect">
                <a:avLst/>
              </a:prstGeom>
            </p:spPr>
          </p:pic>
          <p:pic>
            <p:nvPicPr>
              <p:cNvPr id="69" name="Picture 6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08893" y="3308210"/>
                <a:ext cx="196088" cy="187255"/>
              </a:xfrm>
              <a:prstGeom prst="rect">
                <a:avLst/>
              </a:prstGeom>
            </p:spPr>
          </p:pic>
        </p:grpSp>
      </p:grpSp>
      <p:sp>
        <p:nvSpPr>
          <p:cNvPr id="6" name="Rectangle 5"/>
          <p:cNvSpPr/>
          <p:nvPr/>
        </p:nvSpPr>
        <p:spPr>
          <a:xfrm>
            <a:off x="616279" y="6069094"/>
            <a:ext cx="11300338" cy="446276"/>
          </a:xfrm>
          <a:prstGeom prst="rect">
            <a:avLst/>
          </a:prstGeom>
        </p:spPr>
        <p:txBody>
          <a:bodyPr wrap="none">
            <a:spAutoFit/>
          </a:bodyPr>
          <a:lstStyle/>
          <a:p>
            <a:r>
              <a:rPr lang="en-US" sz="2300" dirty="0"/>
              <a:t>Objectives: Diagnostics/Prognostics, Continuous Improvement, and Optimal Decision Making</a:t>
            </a:r>
          </a:p>
        </p:txBody>
      </p:sp>
      <p:sp>
        <p:nvSpPr>
          <p:cNvPr id="74" name="Slide Number Placeholder 4">
            <a:extLst>
              <a:ext uri="{FF2B5EF4-FFF2-40B4-BE49-F238E27FC236}">
                <a16:creationId xmlns:a16="http://schemas.microsoft.com/office/drawing/2014/main" id="{4F4ED134-B6EC-418F-B665-002A3F6B4135}"/>
              </a:ext>
            </a:extLst>
          </p:cNvPr>
          <p:cNvSpPr>
            <a:spLocks noGrp="1"/>
          </p:cNvSpPr>
          <p:nvPr>
            <p:ph type="sldNum" sz="quarter" idx="12"/>
          </p:nvPr>
        </p:nvSpPr>
        <p:spPr>
          <a:xfrm>
            <a:off x="11840368" y="6601100"/>
            <a:ext cx="393334" cy="296562"/>
          </a:xfrm>
        </p:spPr>
        <p:txBody>
          <a:bodyPr/>
          <a:lstStyle/>
          <a:p>
            <a:fld id="{500691C3-F3C9-41F0-9E68-FAA0264DC715}" type="slidenum">
              <a:rPr lang="en-US" smtClean="0"/>
              <a:t>4</a:t>
            </a:fld>
            <a:endParaRPr lang="en-US" dirty="0"/>
          </a:p>
        </p:txBody>
      </p:sp>
    </p:spTree>
    <p:extLst>
      <p:ext uri="{BB962C8B-B14F-4D97-AF65-F5344CB8AC3E}">
        <p14:creationId xmlns:p14="http://schemas.microsoft.com/office/powerpoint/2010/main" val="79118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par>
                                <p:cTn id="19" presetID="10" presetClass="entr" presetSubtype="0"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10"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 presetClass="entr" presetSubtype="0" fill="hold" nodeType="withEffect">
                                  <p:stCondLst>
                                    <p:cond delay="0"/>
                                  </p:stCondLst>
                                  <p:childTnLst>
                                    <p:set>
                                      <p:cBhvr>
                                        <p:cTn id="43" dur="1" fill="hold">
                                          <p:stCondLst>
                                            <p:cond delay="0"/>
                                          </p:stCondLst>
                                        </p:cTn>
                                        <p:tgtEl>
                                          <p:spTgt spid="8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3149B3A-814F-9E40-A37A-AF4CF7986CD7}"/>
              </a:ext>
            </a:extLst>
          </p:cNvPr>
          <p:cNvSpPr>
            <a:spLocks noGrp="1"/>
          </p:cNvSpPr>
          <p:nvPr>
            <p:ph sz="half" idx="2"/>
          </p:nvPr>
        </p:nvSpPr>
        <p:spPr>
          <a:xfrm>
            <a:off x="5745707" y="1465858"/>
            <a:ext cx="6666932" cy="4940357"/>
          </a:xfrm>
        </p:spPr>
        <p:txBody>
          <a:bodyPr>
            <a:noAutofit/>
          </a:bodyPr>
          <a:lstStyle/>
          <a:p>
            <a:pPr marL="228594" marR="294631" indent="-211661">
              <a:lnSpc>
                <a:spcPct val="100000"/>
              </a:lnSpc>
              <a:spcBef>
                <a:spcPts val="827"/>
              </a:spcBef>
              <a:defRPr/>
            </a:pPr>
            <a:r>
              <a:rPr lang="en-US" sz="2200" dirty="0">
                <a:latin typeface="Avenir-Book"/>
                <a:cs typeface="Avenir-Book"/>
              </a:rPr>
              <a:t>Many companies have built the infrastructure to bring the data into one database for easy access</a:t>
            </a:r>
          </a:p>
          <a:p>
            <a:pPr marL="228594" marR="294631" indent="-211661">
              <a:lnSpc>
                <a:spcPct val="100000"/>
              </a:lnSpc>
              <a:spcBef>
                <a:spcPts val="827"/>
              </a:spcBef>
              <a:defRPr/>
            </a:pPr>
            <a:r>
              <a:rPr lang="en-US" sz="2200" dirty="0">
                <a:latin typeface="Avenir-Book"/>
                <a:cs typeface="Avenir-Book"/>
              </a:rPr>
              <a:t>Correlate plant data to off-line product quality specs</a:t>
            </a:r>
          </a:p>
          <a:p>
            <a:pPr marL="228594" marR="294631" indent="-211661">
              <a:lnSpc>
                <a:spcPct val="100000"/>
              </a:lnSpc>
              <a:spcBef>
                <a:spcPts val="827"/>
              </a:spcBef>
              <a:defRPr/>
            </a:pPr>
            <a:r>
              <a:rPr lang="en-US" sz="2200" dirty="0">
                <a:latin typeface="Avenir-Book"/>
                <a:cs typeface="Avenir-Book"/>
              </a:rPr>
              <a:t>Connect product quality data to the supply chain</a:t>
            </a:r>
          </a:p>
          <a:p>
            <a:pPr marL="228594" marR="294631" indent="-211661">
              <a:lnSpc>
                <a:spcPct val="100000"/>
              </a:lnSpc>
              <a:spcBef>
                <a:spcPts val="827"/>
              </a:spcBef>
              <a:defRPr/>
            </a:pPr>
            <a:r>
              <a:rPr lang="en-US" sz="2200" dirty="0">
                <a:latin typeface="Avenir-Book"/>
                <a:cs typeface="Avenir-Book"/>
              </a:rPr>
              <a:t>Troubleshoot problems in plant operation such as causes of off-spec product (e.g., raw materials, operator error)</a:t>
            </a:r>
          </a:p>
          <a:p>
            <a:pPr marL="228594" marR="294631" indent="-211661">
              <a:lnSpc>
                <a:spcPct val="100000"/>
              </a:lnSpc>
              <a:spcBef>
                <a:spcPts val="827"/>
              </a:spcBef>
              <a:defRPr/>
            </a:pPr>
            <a:r>
              <a:rPr lang="en-US" sz="2200" dirty="0">
                <a:latin typeface="Avenir-Book"/>
                <a:cs typeface="Avenir-Book"/>
              </a:rPr>
              <a:t>Propose process or control design changes to reduce operational problems</a:t>
            </a:r>
          </a:p>
          <a:p>
            <a:pPr marL="228594" marR="294631" indent="-211661">
              <a:lnSpc>
                <a:spcPct val="100000"/>
              </a:lnSpc>
              <a:spcBef>
                <a:spcPts val="827"/>
              </a:spcBef>
              <a:defRPr/>
            </a:pPr>
            <a:r>
              <a:rPr lang="en-US" sz="2200" dirty="0">
                <a:latin typeface="Avenir-Book"/>
                <a:cs typeface="Avenir-Book"/>
              </a:rPr>
              <a:t>Optimize operations, e.g., selection of raw materials or mixtures from multiple suppliers</a:t>
            </a:r>
          </a:p>
          <a:p>
            <a:pPr marL="228594" marR="294631" indent="-211661">
              <a:lnSpc>
                <a:spcPct val="100000"/>
              </a:lnSpc>
              <a:spcBef>
                <a:spcPts val="827"/>
              </a:spcBef>
              <a:defRPr/>
            </a:pPr>
            <a:r>
              <a:rPr lang="en-US" sz="2200" dirty="0">
                <a:latin typeface="Avenir-Book"/>
                <a:cs typeface="Avenir-Book"/>
              </a:rPr>
              <a:t>Design predictive maintenance schedules</a:t>
            </a:r>
          </a:p>
          <a:p>
            <a:pPr marL="228594" marR="294631" indent="-211661">
              <a:lnSpc>
                <a:spcPct val="100000"/>
              </a:lnSpc>
              <a:spcBef>
                <a:spcPts val="827"/>
              </a:spcBef>
              <a:defRPr/>
            </a:pPr>
            <a:r>
              <a:rPr lang="en-US" sz="2200" dirty="0">
                <a:latin typeface="Avenir-Book"/>
                <a:cs typeface="Avenir-Book"/>
              </a:rPr>
              <a:t>Facilitate continuous improvement practices</a:t>
            </a:r>
          </a:p>
        </p:txBody>
      </p:sp>
      <p:graphicFrame>
        <p:nvGraphicFramePr>
          <p:cNvPr id="9" name="Content Placeholder 8">
            <a:extLst>
              <a:ext uri="{FF2B5EF4-FFF2-40B4-BE49-F238E27FC236}">
                <a16:creationId xmlns:a16="http://schemas.microsoft.com/office/drawing/2014/main" id="{15BCAF61-7BFA-B94E-B368-9A1AF451E11A}"/>
              </a:ext>
            </a:extLst>
          </p:cNvPr>
          <p:cNvGraphicFramePr>
            <a:graphicFrameLocks noGrp="1" noChangeAspect="1"/>
          </p:cNvGraphicFramePr>
          <p:nvPr>
            <p:ph sz="half" idx="1"/>
            <p:extLst>
              <p:ext uri="{D42A27DB-BD31-4B8C-83A1-F6EECF244321}">
                <p14:modId xmlns:p14="http://schemas.microsoft.com/office/powerpoint/2010/main" val="481715867"/>
              </p:ext>
            </p:extLst>
          </p:nvPr>
        </p:nvGraphicFramePr>
        <p:xfrm>
          <a:off x="216810" y="1625359"/>
          <a:ext cx="5314507" cy="4828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130342"/>
            <a:ext cx="12192000" cy="1325563"/>
          </a:xfrm>
        </p:spPr>
        <p:txBody>
          <a:bodyPr/>
          <a:lstStyle/>
          <a:p>
            <a:pPr algn="ctr"/>
            <a:r>
              <a:rPr lang="en-US" dirty="0">
                <a:latin typeface="+mn-lt"/>
              </a:rPr>
              <a:t>Examples of Typical Data Analytics Applications</a:t>
            </a:r>
          </a:p>
        </p:txBody>
      </p:sp>
      <p:sp>
        <p:nvSpPr>
          <p:cNvPr id="10" name="Slide Number Placeholder 4">
            <a:extLst>
              <a:ext uri="{FF2B5EF4-FFF2-40B4-BE49-F238E27FC236}">
                <a16:creationId xmlns:a16="http://schemas.microsoft.com/office/drawing/2014/main" id="{93EDD6F3-5A94-4094-8E53-E3A6FB3FD645}"/>
              </a:ext>
            </a:extLst>
          </p:cNvPr>
          <p:cNvSpPr>
            <a:spLocks noGrp="1"/>
          </p:cNvSpPr>
          <p:nvPr>
            <p:ph type="sldNum" sz="quarter" idx="12"/>
          </p:nvPr>
        </p:nvSpPr>
        <p:spPr>
          <a:xfrm>
            <a:off x="11840368" y="6601100"/>
            <a:ext cx="393334" cy="296562"/>
          </a:xfrm>
        </p:spPr>
        <p:txBody>
          <a:bodyPr/>
          <a:lstStyle/>
          <a:p>
            <a:fld id="{500691C3-F3C9-41F0-9E68-FAA0264DC715}" type="slidenum">
              <a:rPr lang="en-US" smtClean="0"/>
              <a:t>5</a:t>
            </a:fld>
            <a:endParaRPr lang="en-US" dirty="0"/>
          </a:p>
        </p:txBody>
      </p:sp>
    </p:spTree>
    <p:extLst>
      <p:ext uri="{BB962C8B-B14F-4D97-AF65-F5344CB8AC3E}">
        <p14:creationId xmlns:p14="http://schemas.microsoft.com/office/powerpoint/2010/main" val="93630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EF5C-67A5-43E7-9124-576F72F82DF5}"/>
              </a:ext>
            </a:extLst>
          </p:cNvPr>
          <p:cNvSpPr>
            <a:spLocks noGrp="1"/>
          </p:cNvSpPr>
          <p:nvPr>
            <p:ph type="title"/>
          </p:nvPr>
        </p:nvSpPr>
        <p:spPr>
          <a:xfrm>
            <a:off x="838200" y="30751"/>
            <a:ext cx="10515600" cy="1325563"/>
          </a:xfrm>
        </p:spPr>
        <p:txBody>
          <a:bodyPr/>
          <a:lstStyle/>
          <a:p>
            <a:pPr algn="ctr"/>
            <a:r>
              <a:rPr lang="en-US" dirty="0"/>
              <a:t>Spectrum of Data</a:t>
            </a:r>
            <a:r>
              <a:rPr lang="en-US" spc="-55" dirty="0"/>
              <a:t> </a:t>
            </a:r>
            <a:r>
              <a:rPr lang="en-US" dirty="0"/>
              <a:t>Education</a:t>
            </a:r>
            <a:r>
              <a:rPr lang="en-US" spc="-5" dirty="0"/>
              <a:t> </a:t>
            </a:r>
            <a:r>
              <a:rPr lang="en-US" dirty="0"/>
              <a:t>in</a:t>
            </a:r>
            <a:r>
              <a:rPr lang="en-US" spc="-10" dirty="0"/>
              <a:t> </a:t>
            </a:r>
            <a:r>
              <a:rPr lang="en-US" dirty="0" err="1"/>
              <a:t>ChE</a:t>
            </a:r>
            <a:r>
              <a:rPr lang="en-US" spc="-25" dirty="0"/>
              <a:t> </a:t>
            </a:r>
            <a:r>
              <a:rPr lang="en-US" spc="-10" dirty="0"/>
              <a:t>Curricula</a:t>
            </a:r>
            <a:endParaRPr lang="en-US" dirty="0"/>
          </a:p>
        </p:txBody>
      </p:sp>
      <p:sp>
        <p:nvSpPr>
          <p:cNvPr id="3" name="Content Placeholder 2">
            <a:extLst>
              <a:ext uri="{FF2B5EF4-FFF2-40B4-BE49-F238E27FC236}">
                <a16:creationId xmlns:a16="http://schemas.microsoft.com/office/drawing/2014/main" id="{7F0C54F9-E21C-4341-8368-8866BE287CAE}"/>
              </a:ext>
            </a:extLst>
          </p:cNvPr>
          <p:cNvSpPr>
            <a:spLocks noGrp="1"/>
          </p:cNvSpPr>
          <p:nvPr>
            <p:ph idx="1"/>
          </p:nvPr>
        </p:nvSpPr>
        <p:spPr>
          <a:xfrm>
            <a:off x="409433" y="1501254"/>
            <a:ext cx="11348113" cy="5090615"/>
          </a:xfrm>
        </p:spPr>
        <p:txBody>
          <a:bodyPr>
            <a:normAutofit/>
          </a:bodyPr>
          <a:lstStyle/>
          <a:p>
            <a:pPr lvl="0">
              <a:lnSpc>
                <a:spcPct val="100000"/>
              </a:lnSpc>
            </a:pPr>
            <a:r>
              <a:rPr lang="en-US" dirty="0"/>
              <a:t>a few lectures in a process design course</a:t>
            </a:r>
          </a:p>
          <a:p>
            <a:pPr lvl="0">
              <a:lnSpc>
                <a:spcPct val="100000"/>
              </a:lnSpc>
            </a:pPr>
            <a:r>
              <a:rPr lang="en-US" dirty="0"/>
              <a:t>a course in statistics taught from the mathematics department</a:t>
            </a:r>
          </a:p>
          <a:p>
            <a:pPr lvl="0">
              <a:lnSpc>
                <a:spcPct val="100000"/>
              </a:lnSpc>
            </a:pPr>
            <a:r>
              <a:rPr lang="en-US" dirty="0"/>
              <a:t>a course in applied statistics taught by a chemical engineering department</a:t>
            </a:r>
          </a:p>
          <a:p>
            <a:pPr lvl="0">
              <a:lnSpc>
                <a:spcPct val="100000"/>
              </a:lnSpc>
            </a:pPr>
            <a:r>
              <a:rPr lang="en-US" dirty="0"/>
              <a:t>a course in experimental design from an industrial engineering department</a:t>
            </a:r>
          </a:p>
          <a:p>
            <a:pPr lvl="0">
              <a:lnSpc>
                <a:spcPct val="100000"/>
              </a:lnSpc>
            </a:pPr>
            <a:r>
              <a:rPr lang="en-US" dirty="0"/>
              <a:t>an applied statistics four-week module taught as part of an applied mathematics course</a:t>
            </a:r>
          </a:p>
          <a:p>
            <a:pPr>
              <a:lnSpc>
                <a:spcPct val="100000"/>
              </a:lnSpc>
            </a:pPr>
            <a:r>
              <a:rPr lang="en-US" dirty="0"/>
              <a:t>an introduction to applied statistics and data analytics four-week module taught as part of a process systems engineering course</a:t>
            </a:r>
          </a:p>
        </p:txBody>
      </p:sp>
      <p:sp>
        <p:nvSpPr>
          <p:cNvPr id="6" name="Slide Number Placeholder 4">
            <a:extLst>
              <a:ext uri="{FF2B5EF4-FFF2-40B4-BE49-F238E27FC236}">
                <a16:creationId xmlns:a16="http://schemas.microsoft.com/office/drawing/2014/main" id="{C0CD674B-FAE4-4F85-9CE8-A712CA579DB6}"/>
              </a:ext>
            </a:extLst>
          </p:cNvPr>
          <p:cNvSpPr>
            <a:spLocks noGrp="1"/>
          </p:cNvSpPr>
          <p:nvPr>
            <p:ph type="sldNum" sz="quarter" idx="12"/>
          </p:nvPr>
        </p:nvSpPr>
        <p:spPr>
          <a:xfrm>
            <a:off x="11840368" y="6601100"/>
            <a:ext cx="393334" cy="296562"/>
          </a:xfrm>
        </p:spPr>
        <p:txBody>
          <a:bodyPr/>
          <a:lstStyle/>
          <a:p>
            <a:fld id="{500691C3-F3C9-41F0-9E68-FAA0264DC715}" type="slidenum">
              <a:rPr lang="en-US" smtClean="0"/>
              <a:t>6</a:t>
            </a:fld>
            <a:endParaRPr lang="en-US" dirty="0"/>
          </a:p>
        </p:txBody>
      </p:sp>
    </p:spTree>
    <p:extLst>
      <p:ext uri="{BB962C8B-B14F-4D97-AF65-F5344CB8AC3E}">
        <p14:creationId xmlns:p14="http://schemas.microsoft.com/office/powerpoint/2010/main" val="393498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02174"/>
            <a:ext cx="12192000" cy="628377"/>
          </a:xfrm>
          <a:prstGeom prst="rect">
            <a:avLst/>
          </a:prstGeom>
        </p:spPr>
        <p:txBody>
          <a:bodyPr vert="horz" wrap="square" lIns="0" tIns="12700" rIns="0" bIns="0" rtlCol="0" anchor="ctr">
            <a:spAutoFit/>
          </a:bodyPr>
          <a:lstStyle/>
          <a:p>
            <a:pPr algn="ctr">
              <a:lnSpc>
                <a:spcPct val="100000"/>
              </a:lnSpc>
              <a:spcBef>
                <a:spcPts val="100"/>
              </a:spcBef>
            </a:pPr>
            <a:r>
              <a:rPr lang="en-US" sz="4000" dirty="0"/>
              <a:t>Sample Topics in Statistics/Data Analytics Courses in </a:t>
            </a:r>
            <a:r>
              <a:rPr lang="en-US" sz="4000" dirty="0" err="1"/>
              <a:t>ChE</a:t>
            </a:r>
            <a:r>
              <a:rPr lang="en-US" sz="4000" dirty="0"/>
              <a:t> </a:t>
            </a:r>
            <a:endParaRPr sz="4000" spc="-10" dirty="0"/>
          </a:p>
        </p:txBody>
      </p:sp>
      <p:sp>
        <p:nvSpPr>
          <p:cNvPr id="3" name="object 3"/>
          <p:cNvSpPr txBox="1"/>
          <p:nvPr/>
        </p:nvSpPr>
        <p:spPr>
          <a:xfrm>
            <a:off x="423081" y="1541054"/>
            <a:ext cx="11559654" cy="4852610"/>
          </a:xfrm>
          <a:prstGeom prst="rect">
            <a:avLst/>
          </a:prstGeom>
        </p:spPr>
        <p:txBody>
          <a:bodyPr vert="horz" wrap="square" lIns="0" tIns="12700" rIns="0" bIns="0" rtlCol="0">
            <a:spAutoFit/>
          </a:bodyPr>
          <a:lstStyle/>
          <a:p>
            <a:pPr marL="217488" indent="-217488">
              <a:spcBef>
                <a:spcPts val="1505"/>
              </a:spcBef>
              <a:buFont typeface="Arial" panose="020B0604020202020204" pitchFamily="34" charset="0"/>
              <a:buChar char="•"/>
            </a:pPr>
            <a:r>
              <a:rPr sz="2800" dirty="0">
                <a:cs typeface="Arial"/>
              </a:rPr>
              <a:t>Experimental</a:t>
            </a:r>
            <a:r>
              <a:rPr sz="2800" spc="-20" dirty="0">
                <a:cs typeface="Arial"/>
              </a:rPr>
              <a:t> </a:t>
            </a:r>
            <a:r>
              <a:rPr sz="2800" dirty="0">
                <a:cs typeface="Arial"/>
              </a:rPr>
              <a:t>design</a:t>
            </a:r>
            <a:r>
              <a:rPr lang="en-US" sz="2800" spc="40" dirty="0">
                <a:cs typeface="Times New Roman"/>
              </a:rPr>
              <a:t>:</a:t>
            </a:r>
            <a:r>
              <a:rPr lang="en-US" sz="2800" spc="40" dirty="0">
                <a:cs typeface="Times New Roman"/>
                <a:sym typeface="Wingdings" panose="05000000000000000000" pitchFamily="2" charset="2"/>
              </a:rPr>
              <a:t> </a:t>
            </a:r>
            <a:r>
              <a:rPr sz="2800" dirty="0">
                <a:cs typeface="Arial"/>
              </a:rPr>
              <a:t>generate</a:t>
            </a:r>
            <a:r>
              <a:rPr sz="2800" spc="-5" dirty="0">
                <a:cs typeface="Arial"/>
              </a:rPr>
              <a:t> </a:t>
            </a:r>
            <a:r>
              <a:rPr sz="2800" dirty="0">
                <a:cs typeface="Arial"/>
              </a:rPr>
              <a:t>data</a:t>
            </a:r>
            <a:r>
              <a:rPr sz="2800" spc="-5" dirty="0">
                <a:cs typeface="Arial"/>
              </a:rPr>
              <a:t> </a:t>
            </a:r>
            <a:r>
              <a:rPr sz="2800" dirty="0">
                <a:cs typeface="Arial"/>
              </a:rPr>
              <a:t>so</a:t>
            </a:r>
            <a:r>
              <a:rPr sz="2800" spc="-10" dirty="0">
                <a:cs typeface="Arial"/>
              </a:rPr>
              <a:t> </a:t>
            </a:r>
            <a:r>
              <a:rPr sz="2800" dirty="0">
                <a:cs typeface="Arial"/>
              </a:rPr>
              <a:t>that</a:t>
            </a:r>
            <a:r>
              <a:rPr sz="2800" spc="-5" dirty="0">
                <a:cs typeface="Arial"/>
              </a:rPr>
              <a:t> </a:t>
            </a:r>
            <a:r>
              <a:rPr sz="2800" dirty="0">
                <a:cs typeface="Arial"/>
              </a:rPr>
              <a:t>the</a:t>
            </a:r>
            <a:r>
              <a:rPr sz="2800" spc="-5" dirty="0">
                <a:cs typeface="Arial"/>
              </a:rPr>
              <a:t> </a:t>
            </a:r>
            <a:r>
              <a:rPr sz="2800" spc="-10" dirty="0">
                <a:cs typeface="Arial"/>
              </a:rPr>
              <a:t>model</a:t>
            </a:r>
            <a:r>
              <a:rPr lang="en-US" sz="2800" spc="-10" dirty="0">
                <a:cs typeface="Arial"/>
              </a:rPr>
              <a:t> </a:t>
            </a:r>
            <a:r>
              <a:rPr sz="2800" dirty="0">
                <a:cs typeface="Arial"/>
              </a:rPr>
              <a:t>will</a:t>
            </a:r>
            <a:r>
              <a:rPr sz="2800" spc="-5" dirty="0">
                <a:cs typeface="Arial"/>
              </a:rPr>
              <a:t> </a:t>
            </a:r>
            <a:r>
              <a:rPr sz="2800" dirty="0">
                <a:cs typeface="Arial"/>
              </a:rPr>
              <a:t>be</a:t>
            </a:r>
            <a:r>
              <a:rPr sz="2800" spc="-5" dirty="0">
                <a:cs typeface="Arial"/>
              </a:rPr>
              <a:t> </a:t>
            </a:r>
            <a:r>
              <a:rPr sz="2800" dirty="0">
                <a:cs typeface="Arial"/>
              </a:rPr>
              <a:t>good</a:t>
            </a:r>
            <a:r>
              <a:rPr sz="2800" spc="20" dirty="0">
                <a:cs typeface="Arial"/>
              </a:rPr>
              <a:t> </a:t>
            </a:r>
            <a:r>
              <a:rPr sz="2800" spc="-10" dirty="0">
                <a:cs typeface="Arial"/>
              </a:rPr>
              <a:t>enough</a:t>
            </a:r>
            <a:endParaRPr sz="2800" dirty="0">
              <a:cs typeface="Arial"/>
            </a:endParaRPr>
          </a:p>
          <a:p>
            <a:pPr marL="217488" indent="-217488">
              <a:spcBef>
                <a:spcPts val="1455"/>
              </a:spcBef>
              <a:buFont typeface="Arial" panose="020B0604020202020204" pitchFamily="34" charset="0"/>
              <a:buChar char="•"/>
            </a:pPr>
            <a:r>
              <a:rPr sz="2800" dirty="0">
                <a:cs typeface="Arial"/>
              </a:rPr>
              <a:t>Linear/nonlinear</a:t>
            </a:r>
            <a:r>
              <a:rPr sz="2800" spc="-20" dirty="0">
                <a:cs typeface="Arial"/>
              </a:rPr>
              <a:t> </a:t>
            </a:r>
            <a:r>
              <a:rPr sz="2800" dirty="0">
                <a:cs typeface="Arial"/>
              </a:rPr>
              <a:t>regression</a:t>
            </a:r>
            <a:r>
              <a:rPr lang="en-US" sz="2800" spc="-10" dirty="0">
                <a:cs typeface="Arial"/>
              </a:rPr>
              <a:t>:</a:t>
            </a:r>
            <a:r>
              <a:rPr sz="2800" spc="40" dirty="0">
                <a:cs typeface="Times New Roman"/>
              </a:rPr>
              <a:t> </a:t>
            </a:r>
            <a:r>
              <a:rPr lang="en-US" sz="2800" spc="40" dirty="0">
                <a:cs typeface="Times New Roman"/>
              </a:rPr>
              <a:t>least-squares, </a:t>
            </a:r>
            <a:r>
              <a:rPr lang="en-US" sz="2800" spc="-10" dirty="0">
                <a:cs typeface="Arial"/>
              </a:rPr>
              <a:t>response surface methodology</a:t>
            </a:r>
            <a:endParaRPr sz="2800" dirty="0">
              <a:cs typeface="Arial"/>
            </a:endParaRPr>
          </a:p>
          <a:p>
            <a:pPr marL="217488" indent="-217488">
              <a:spcBef>
                <a:spcPts val="1450"/>
              </a:spcBef>
              <a:buFont typeface="Arial" panose="020B0604020202020204" pitchFamily="34" charset="0"/>
              <a:buChar char="•"/>
            </a:pPr>
            <a:r>
              <a:rPr sz="2800" dirty="0">
                <a:cs typeface="Arial"/>
              </a:rPr>
              <a:t>Uncertainty</a:t>
            </a:r>
            <a:r>
              <a:rPr sz="2800" spc="-15" dirty="0">
                <a:cs typeface="Arial"/>
              </a:rPr>
              <a:t> </a:t>
            </a:r>
            <a:r>
              <a:rPr sz="2800" dirty="0">
                <a:cs typeface="Arial"/>
              </a:rPr>
              <a:t>quantificatio</a:t>
            </a:r>
            <a:r>
              <a:rPr lang="en-US" sz="2800" dirty="0">
                <a:cs typeface="Arial"/>
              </a:rPr>
              <a:t>n:</a:t>
            </a:r>
            <a:r>
              <a:rPr sz="2800" spc="45" dirty="0">
                <a:cs typeface="Times New Roman"/>
              </a:rPr>
              <a:t> </a:t>
            </a:r>
            <a:r>
              <a:rPr lang="en-US" sz="2800" spc="45" dirty="0">
                <a:cs typeface="Times New Roman"/>
              </a:rPr>
              <a:t>estimation of confidence &amp; prediction intervals</a:t>
            </a:r>
          </a:p>
          <a:p>
            <a:pPr marL="217488" indent="-217488">
              <a:spcBef>
                <a:spcPts val="1450"/>
              </a:spcBef>
              <a:buFont typeface="Arial" panose="020B0604020202020204" pitchFamily="34" charset="0"/>
              <a:buChar char="•"/>
            </a:pPr>
            <a:r>
              <a:rPr sz="2800" dirty="0">
                <a:cs typeface="Arial"/>
              </a:rPr>
              <a:t>Chemometrics</a:t>
            </a:r>
            <a:r>
              <a:rPr lang="en-US" sz="2800" spc="-40" dirty="0">
                <a:cs typeface="Arial"/>
              </a:rPr>
              <a:t>:</a:t>
            </a:r>
            <a:r>
              <a:rPr sz="2800" spc="40" dirty="0">
                <a:cs typeface="Times New Roman"/>
              </a:rPr>
              <a:t> </a:t>
            </a:r>
            <a:r>
              <a:rPr sz="2800" dirty="0">
                <a:cs typeface="Arial"/>
              </a:rPr>
              <a:t>handling</a:t>
            </a:r>
            <a:r>
              <a:rPr sz="2800" spc="5" dirty="0">
                <a:cs typeface="Arial"/>
              </a:rPr>
              <a:t> </a:t>
            </a:r>
            <a:r>
              <a:rPr sz="2800" dirty="0">
                <a:cs typeface="Arial"/>
              </a:rPr>
              <a:t>correlated</a:t>
            </a:r>
            <a:r>
              <a:rPr sz="2800" spc="-15" dirty="0">
                <a:cs typeface="Arial"/>
              </a:rPr>
              <a:t> </a:t>
            </a:r>
            <a:r>
              <a:rPr sz="2800" spc="-20" dirty="0">
                <a:cs typeface="Arial"/>
              </a:rPr>
              <a:t>data</a:t>
            </a:r>
            <a:r>
              <a:rPr lang="en-US" sz="2800" spc="-20" dirty="0">
                <a:cs typeface="Arial"/>
              </a:rPr>
              <a:t> (e.g., PLS, PCA, FDA)</a:t>
            </a:r>
          </a:p>
          <a:p>
            <a:pPr marL="217488" indent="-217488">
              <a:spcBef>
                <a:spcPts val="1455"/>
              </a:spcBef>
              <a:buFont typeface="Arial" panose="020B0604020202020204" pitchFamily="34" charset="0"/>
              <a:buChar char="•"/>
            </a:pPr>
            <a:r>
              <a:rPr lang="en-US" sz="2800" dirty="0">
                <a:cs typeface="Arial"/>
              </a:rPr>
              <a:t>Statistical process control:</a:t>
            </a:r>
            <a:r>
              <a:rPr lang="en-US" sz="2800" dirty="0">
                <a:cs typeface="Wingdings"/>
              </a:rPr>
              <a:t> </a:t>
            </a:r>
            <a:r>
              <a:rPr lang="en-US" sz="2800" dirty="0">
                <a:cs typeface="Arial"/>
              </a:rPr>
              <a:t>do data indicate that the process is under control? which variables are likely associated with the fault? how to classify new data based on historical data?</a:t>
            </a:r>
          </a:p>
          <a:p>
            <a:pPr marL="217488" indent="-217488">
              <a:spcBef>
                <a:spcPts val="1455"/>
              </a:spcBef>
              <a:buFont typeface="Arial" panose="020B0604020202020204" pitchFamily="34" charset="0"/>
              <a:buChar char="•"/>
            </a:pPr>
            <a:r>
              <a:rPr lang="en-US" sz="2800" dirty="0">
                <a:cs typeface="Arial"/>
              </a:rPr>
              <a:t>Machine learning: sparse vs. dense models, construction of sparse models, lasso &amp; elastic net, neural networks</a:t>
            </a:r>
            <a:endParaRPr lang="en-US" sz="2200" dirty="0">
              <a:cs typeface="Arial"/>
            </a:endParaRPr>
          </a:p>
        </p:txBody>
      </p:sp>
      <p:sp>
        <p:nvSpPr>
          <p:cNvPr id="5" name="Slide Number Placeholder 4">
            <a:extLst>
              <a:ext uri="{FF2B5EF4-FFF2-40B4-BE49-F238E27FC236}">
                <a16:creationId xmlns:a16="http://schemas.microsoft.com/office/drawing/2014/main" id="{136AA419-7852-4CE6-BB6F-A2A0FB204226}"/>
              </a:ext>
            </a:extLst>
          </p:cNvPr>
          <p:cNvSpPr>
            <a:spLocks noGrp="1"/>
          </p:cNvSpPr>
          <p:nvPr>
            <p:ph type="sldNum" sz="quarter" idx="12"/>
          </p:nvPr>
        </p:nvSpPr>
        <p:spPr>
          <a:xfrm>
            <a:off x="11840368" y="6601100"/>
            <a:ext cx="393334" cy="296562"/>
          </a:xfrm>
        </p:spPr>
        <p:txBody>
          <a:bodyPr/>
          <a:lstStyle/>
          <a:p>
            <a:fld id="{500691C3-F3C9-41F0-9E68-FAA0264DC715}" type="slidenum">
              <a:rPr lang="en-US" smtClean="0"/>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82941"/>
            <a:ext cx="12192000" cy="689932"/>
          </a:xfrm>
          <a:prstGeom prst="rect">
            <a:avLst/>
          </a:prstGeom>
        </p:spPr>
        <p:txBody>
          <a:bodyPr vert="horz" wrap="square" lIns="0" tIns="12700" rIns="0" bIns="0" rtlCol="0" anchor="ctr">
            <a:spAutoFit/>
          </a:bodyPr>
          <a:lstStyle/>
          <a:p>
            <a:pPr marL="12700" algn="ctr">
              <a:lnSpc>
                <a:spcPct val="100000"/>
              </a:lnSpc>
              <a:spcBef>
                <a:spcPts val="100"/>
              </a:spcBef>
            </a:pPr>
            <a:r>
              <a:rPr lang="en-US" spc="-10" dirty="0"/>
              <a:t>Example: Data Education at the University of Buffalo</a:t>
            </a:r>
            <a:endParaRPr spc="-10" dirty="0"/>
          </a:p>
        </p:txBody>
      </p:sp>
      <p:sp>
        <p:nvSpPr>
          <p:cNvPr id="3" name="object 3"/>
          <p:cNvSpPr txBox="1"/>
          <p:nvPr/>
        </p:nvSpPr>
        <p:spPr>
          <a:xfrm>
            <a:off x="878400" y="2230329"/>
            <a:ext cx="10324800" cy="3510961"/>
          </a:xfrm>
          <a:prstGeom prst="rect">
            <a:avLst/>
          </a:prstGeom>
        </p:spPr>
        <p:txBody>
          <a:bodyPr vert="horz" wrap="square" lIns="0" tIns="12065" rIns="0" bIns="0" rtlCol="0">
            <a:spAutoFit/>
          </a:bodyPr>
          <a:lstStyle/>
          <a:p>
            <a:pPr marL="241300" indent="-228600">
              <a:spcBef>
                <a:spcPts val="95"/>
              </a:spcBef>
              <a:buFont typeface="Arial"/>
              <a:buChar char="•"/>
              <a:tabLst>
                <a:tab pos="241300" algn="l"/>
              </a:tabLst>
            </a:pPr>
            <a:r>
              <a:rPr sz="2800" dirty="0">
                <a:cs typeface="Arial"/>
              </a:rPr>
              <a:t>14</a:t>
            </a:r>
            <a:r>
              <a:rPr sz="2800" spc="-55" dirty="0">
                <a:cs typeface="Arial"/>
              </a:rPr>
              <a:t> </a:t>
            </a:r>
            <a:r>
              <a:rPr sz="2800" dirty="0">
                <a:cs typeface="Arial"/>
              </a:rPr>
              <a:t>weeks</a:t>
            </a:r>
            <a:r>
              <a:rPr sz="2800" spc="-45" dirty="0">
                <a:cs typeface="Arial"/>
              </a:rPr>
              <a:t> </a:t>
            </a:r>
            <a:r>
              <a:rPr sz="2800" dirty="0">
                <a:cs typeface="Arial"/>
              </a:rPr>
              <a:t>to</a:t>
            </a:r>
            <a:r>
              <a:rPr sz="2800" spc="-70" dirty="0">
                <a:cs typeface="Arial"/>
              </a:rPr>
              <a:t> </a:t>
            </a:r>
            <a:r>
              <a:rPr sz="2800" spc="-10" dirty="0">
                <a:cs typeface="Arial"/>
              </a:rPr>
              <a:t>juniors</a:t>
            </a:r>
            <a:endParaRPr sz="2800" dirty="0">
              <a:cs typeface="Arial"/>
            </a:endParaRPr>
          </a:p>
          <a:p>
            <a:pPr marL="241300" indent="-228600">
              <a:spcBef>
                <a:spcPts val="2185"/>
              </a:spcBef>
              <a:buFont typeface="Arial"/>
              <a:buChar char="•"/>
              <a:tabLst>
                <a:tab pos="241300" algn="l"/>
              </a:tabLst>
            </a:pPr>
            <a:r>
              <a:rPr sz="2800" dirty="0">
                <a:cs typeface="Arial"/>
              </a:rPr>
              <a:t>Lecturer:</a:t>
            </a:r>
            <a:r>
              <a:rPr sz="2800" spc="-65" dirty="0">
                <a:cs typeface="Arial"/>
              </a:rPr>
              <a:t> </a:t>
            </a:r>
            <a:r>
              <a:rPr sz="2800" dirty="0">
                <a:cs typeface="Arial"/>
              </a:rPr>
              <a:t>David</a:t>
            </a:r>
            <a:r>
              <a:rPr sz="2800" spc="-70" dirty="0">
                <a:cs typeface="Arial"/>
              </a:rPr>
              <a:t> </a:t>
            </a:r>
            <a:r>
              <a:rPr sz="2800" dirty="0">
                <a:cs typeface="Arial"/>
              </a:rPr>
              <a:t>A.</a:t>
            </a:r>
            <a:r>
              <a:rPr sz="2800" spc="-80" dirty="0">
                <a:cs typeface="Arial"/>
              </a:rPr>
              <a:t> </a:t>
            </a:r>
            <a:r>
              <a:rPr sz="2800" dirty="0">
                <a:cs typeface="Arial"/>
              </a:rPr>
              <a:t>Kofke</a:t>
            </a:r>
            <a:r>
              <a:rPr sz="2800" spc="-70" dirty="0">
                <a:cs typeface="Arial"/>
              </a:rPr>
              <a:t> </a:t>
            </a:r>
            <a:r>
              <a:rPr sz="2800" spc="-10" dirty="0">
                <a:cs typeface="Arial"/>
              </a:rPr>
              <a:t>(ChE)</a:t>
            </a:r>
            <a:endParaRPr sz="2800" dirty="0">
              <a:cs typeface="Arial"/>
            </a:endParaRPr>
          </a:p>
          <a:p>
            <a:pPr marL="241300" indent="-228600">
              <a:spcBef>
                <a:spcPts val="2185"/>
              </a:spcBef>
              <a:buFont typeface="Arial"/>
              <a:buChar char="•"/>
              <a:tabLst>
                <a:tab pos="241300" algn="l"/>
              </a:tabLst>
            </a:pPr>
            <a:r>
              <a:rPr sz="2800" dirty="0">
                <a:cs typeface="Arial"/>
              </a:rPr>
              <a:t>William</a:t>
            </a:r>
            <a:r>
              <a:rPr sz="2800" spc="-70" dirty="0">
                <a:cs typeface="Arial"/>
              </a:rPr>
              <a:t> </a:t>
            </a:r>
            <a:r>
              <a:rPr sz="2800" dirty="0">
                <a:cs typeface="Arial"/>
              </a:rPr>
              <a:t>Navidi,</a:t>
            </a:r>
            <a:r>
              <a:rPr sz="2800" spc="-75" dirty="0">
                <a:cs typeface="Arial"/>
              </a:rPr>
              <a:t> </a:t>
            </a:r>
            <a:r>
              <a:rPr sz="2800" i="1" dirty="0">
                <a:cs typeface="Arial"/>
              </a:rPr>
              <a:t>Statistics</a:t>
            </a:r>
            <a:r>
              <a:rPr sz="2800" i="1" spc="-70" dirty="0">
                <a:cs typeface="Arial"/>
              </a:rPr>
              <a:t> </a:t>
            </a:r>
            <a:r>
              <a:rPr sz="2800" i="1" dirty="0">
                <a:cs typeface="Arial"/>
              </a:rPr>
              <a:t>for</a:t>
            </a:r>
            <a:r>
              <a:rPr sz="2800" i="1" spc="-85" dirty="0">
                <a:cs typeface="Arial"/>
              </a:rPr>
              <a:t> </a:t>
            </a:r>
            <a:r>
              <a:rPr sz="2800" i="1" dirty="0">
                <a:cs typeface="Arial"/>
              </a:rPr>
              <a:t>Engineers</a:t>
            </a:r>
            <a:r>
              <a:rPr sz="2800" i="1" spc="-65" dirty="0">
                <a:cs typeface="Arial"/>
              </a:rPr>
              <a:t> </a:t>
            </a:r>
            <a:r>
              <a:rPr sz="2800" i="1" dirty="0">
                <a:cs typeface="Arial"/>
              </a:rPr>
              <a:t>&amp;</a:t>
            </a:r>
            <a:r>
              <a:rPr sz="2800" i="1" spc="-95" dirty="0">
                <a:cs typeface="Arial"/>
              </a:rPr>
              <a:t> </a:t>
            </a:r>
            <a:r>
              <a:rPr sz="2800" i="1" spc="-10" dirty="0">
                <a:cs typeface="Arial"/>
              </a:rPr>
              <a:t>Scientists</a:t>
            </a:r>
            <a:endParaRPr sz="2800" dirty="0">
              <a:cs typeface="Arial"/>
            </a:endParaRPr>
          </a:p>
          <a:p>
            <a:pPr marL="241300" marR="5080" indent="-228600">
              <a:lnSpc>
                <a:spcPct val="110000"/>
              </a:lnSpc>
              <a:spcBef>
                <a:spcPts val="1870"/>
              </a:spcBef>
              <a:buFont typeface="Arial"/>
              <a:buChar char="•"/>
              <a:tabLst>
                <a:tab pos="241300" algn="l"/>
              </a:tabLst>
            </a:pPr>
            <a:r>
              <a:rPr sz="2800" dirty="0">
                <a:cs typeface="Arial"/>
              </a:rPr>
              <a:t>Sampling</a:t>
            </a:r>
            <a:r>
              <a:rPr sz="2800" spc="-95" dirty="0">
                <a:cs typeface="Arial"/>
              </a:rPr>
              <a:t> </a:t>
            </a:r>
            <a:r>
              <a:rPr sz="2800" dirty="0">
                <a:cs typeface="Arial"/>
              </a:rPr>
              <a:t>and</a:t>
            </a:r>
            <a:r>
              <a:rPr sz="2800" spc="-114" dirty="0">
                <a:cs typeface="Arial"/>
              </a:rPr>
              <a:t> </a:t>
            </a:r>
            <a:r>
              <a:rPr sz="2800" dirty="0">
                <a:cs typeface="Arial"/>
              </a:rPr>
              <a:t>descriptive</a:t>
            </a:r>
            <a:r>
              <a:rPr sz="2800" spc="-95" dirty="0">
                <a:cs typeface="Arial"/>
              </a:rPr>
              <a:t> </a:t>
            </a:r>
            <a:r>
              <a:rPr sz="2800" dirty="0">
                <a:cs typeface="Arial"/>
              </a:rPr>
              <a:t>statistics,</a:t>
            </a:r>
            <a:r>
              <a:rPr sz="2800" spc="-95" dirty="0">
                <a:cs typeface="Arial"/>
              </a:rPr>
              <a:t> </a:t>
            </a:r>
            <a:r>
              <a:rPr sz="2800" spc="-10" dirty="0">
                <a:cs typeface="Arial"/>
              </a:rPr>
              <a:t>probability,</a:t>
            </a:r>
            <a:r>
              <a:rPr lang="en-US" sz="2800" spc="650" dirty="0">
                <a:cs typeface="Arial"/>
              </a:rPr>
              <a:t> </a:t>
            </a:r>
            <a:r>
              <a:rPr sz="2800" dirty="0">
                <a:cs typeface="Arial"/>
              </a:rPr>
              <a:t>error</a:t>
            </a:r>
            <a:r>
              <a:rPr sz="2800" spc="-140" dirty="0">
                <a:cs typeface="Arial"/>
              </a:rPr>
              <a:t> </a:t>
            </a:r>
            <a:r>
              <a:rPr sz="2800" dirty="0">
                <a:cs typeface="Arial"/>
              </a:rPr>
              <a:t>propagation,</a:t>
            </a:r>
            <a:r>
              <a:rPr sz="2800" spc="-114" dirty="0">
                <a:cs typeface="Arial"/>
              </a:rPr>
              <a:t> </a:t>
            </a:r>
            <a:r>
              <a:rPr sz="2800" dirty="0">
                <a:cs typeface="Arial"/>
              </a:rPr>
              <a:t>common</a:t>
            </a:r>
            <a:r>
              <a:rPr sz="2800" spc="-130" dirty="0">
                <a:cs typeface="Arial"/>
              </a:rPr>
              <a:t> </a:t>
            </a:r>
            <a:r>
              <a:rPr sz="2800" dirty="0">
                <a:cs typeface="Arial"/>
              </a:rPr>
              <a:t>distributions,</a:t>
            </a:r>
            <a:r>
              <a:rPr sz="2800" spc="-120" dirty="0">
                <a:cs typeface="Arial"/>
              </a:rPr>
              <a:t> </a:t>
            </a:r>
            <a:r>
              <a:rPr sz="2800" spc="-10" dirty="0">
                <a:cs typeface="Arial"/>
              </a:rPr>
              <a:t>confidence </a:t>
            </a:r>
            <a:r>
              <a:rPr sz="2800" dirty="0">
                <a:cs typeface="Arial"/>
              </a:rPr>
              <a:t>intervals,</a:t>
            </a:r>
            <a:r>
              <a:rPr sz="2800" spc="-114" dirty="0">
                <a:cs typeface="Arial"/>
              </a:rPr>
              <a:t> </a:t>
            </a:r>
            <a:r>
              <a:rPr sz="2800" dirty="0">
                <a:cs typeface="Arial"/>
              </a:rPr>
              <a:t>hypothesis</a:t>
            </a:r>
            <a:r>
              <a:rPr sz="2800" spc="-105" dirty="0">
                <a:cs typeface="Arial"/>
              </a:rPr>
              <a:t> </a:t>
            </a:r>
            <a:r>
              <a:rPr sz="2800" dirty="0">
                <a:cs typeface="Arial"/>
              </a:rPr>
              <a:t>testing,</a:t>
            </a:r>
            <a:r>
              <a:rPr sz="2800" spc="-114" dirty="0">
                <a:cs typeface="Arial"/>
              </a:rPr>
              <a:t> </a:t>
            </a:r>
            <a:r>
              <a:rPr sz="2800" dirty="0">
                <a:cs typeface="Arial"/>
              </a:rPr>
              <a:t>factorial</a:t>
            </a:r>
            <a:r>
              <a:rPr sz="2800" spc="-110" dirty="0">
                <a:cs typeface="Arial"/>
              </a:rPr>
              <a:t> </a:t>
            </a:r>
            <a:r>
              <a:rPr sz="2800" spc="-10" dirty="0">
                <a:cs typeface="Arial"/>
              </a:rPr>
              <a:t>experiments</a:t>
            </a:r>
            <a:endParaRPr sz="2800" dirty="0">
              <a:cs typeface="Arial"/>
            </a:endParaRPr>
          </a:p>
        </p:txBody>
      </p:sp>
      <p:sp>
        <p:nvSpPr>
          <p:cNvPr id="5" name="Slide Number Placeholder 4">
            <a:extLst>
              <a:ext uri="{FF2B5EF4-FFF2-40B4-BE49-F238E27FC236}">
                <a16:creationId xmlns:a16="http://schemas.microsoft.com/office/drawing/2014/main" id="{11A75384-CB7E-4CE5-94D6-116EDA1A253D}"/>
              </a:ext>
            </a:extLst>
          </p:cNvPr>
          <p:cNvSpPr>
            <a:spLocks noGrp="1"/>
          </p:cNvSpPr>
          <p:nvPr>
            <p:ph type="sldNum" sz="quarter" idx="12"/>
          </p:nvPr>
        </p:nvSpPr>
        <p:spPr>
          <a:xfrm>
            <a:off x="11840368" y="6601100"/>
            <a:ext cx="393334" cy="296562"/>
          </a:xfrm>
        </p:spPr>
        <p:txBody>
          <a:bodyPr/>
          <a:lstStyle/>
          <a:p>
            <a:fld id="{500691C3-F3C9-41F0-9E68-FAA0264DC715}"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590" y="682941"/>
            <a:ext cx="12246590" cy="689932"/>
          </a:xfrm>
          <a:prstGeom prst="rect">
            <a:avLst/>
          </a:prstGeom>
        </p:spPr>
        <p:txBody>
          <a:bodyPr vert="horz" wrap="square" lIns="0" tIns="12700" rIns="0" bIns="0" rtlCol="0" anchor="ctr">
            <a:spAutoFit/>
          </a:bodyPr>
          <a:lstStyle/>
          <a:p>
            <a:pPr marL="12700" algn="ctr">
              <a:lnSpc>
                <a:spcPct val="100000"/>
              </a:lnSpc>
              <a:spcBef>
                <a:spcPts val="100"/>
              </a:spcBef>
            </a:pPr>
            <a:r>
              <a:rPr lang="en-US" dirty="0"/>
              <a:t>Example: Data Education at UT Austin</a:t>
            </a:r>
            <a:endParaRPr spc="-10" dirty="0"/>
          </a:p>
        </p:txBody>
      </p:sp>
      <p:sp>
        <p:nvSpPr>
          <p:cNvPr id="3" name="object 3"/>
          <p:cNvSpPr txBox="1"/>
          <p:nvPr/>
        </p:nvSpPr>
        <p:spPr>
          <a:xfrm>
            <a:off x="648000" y="2127540"/>
            <a:ext cx="11124000" cy="3036985"/>
          </a:xfrm>
          <a:prstGeom prst="rect">
            <a:avLst/>
          </a:prstGeom>
        </p:spPr>
        <p:txBody>
          <a:bodyPr vert="horz" wrap="square" lIns="0" tIns="12065" rIns="0" bIns="0" rtlCol="0">
            <a:spAutoFit/>
          </a:bodyPr>
          <a:lstStyle/>
          <a:p>
            <a:pPr marL="241300" indent="-228600">
              <a:spcBef>
                <a:spcPts val="95"/>
              </a:spcBef>
              <a:buFont typeface="Arial"/>
              <a:buChar char="•"/>
              <a:tabLst>
                <a:tab pos="241300" algn="l"/>
              </a:tabLst>
            </a:pPr>
            <a:r>
              <a:rPr sz="2800" dirty="0">
                <a:cs typeface="Arial"/>
              </a:rPr>
              <a:t>16</a:t>
            </a:r>
            <a:r>
              <a:rPr sz="2800" spc="-60" dirty="0">
                <a:cs typeface="Arial"/>
              </a:rPr>
              <a:t> </a:t>
            </a:r>
            <a:r>
              <a:rPr sz="2800" dirty="0">
                <a:cs typeface="Arial"/>
              </a:rPr>
              <a:t>weeks</a:t>
            </a:r>
            <a:r>
              <a:rPr sz="2800" spc="-50" dirty="0">
                <a:cs typeface="Arial"/>
              </a:rPr>
              <a:t> </a:t>
            </a:r>
            <a:r>
              <a:rPr sz="2800" dirty="0">
                <a:cs typeface="Arial"/>
              </a:rPr>
              <a:t>to</a:t>
            </a:r>
            <a:r>
              <a:rPr sz="2800" spc="-70" dirty="0">
                <a:cs typeface="Arial"/>
              </a:rPr>
              <a:t> </a:t>
            </a:r>
            <a:r>
              <a:rPr sz="2800" spc="-10" dirty="0">
                <a:cs typeface="Arial"/>
              </a:rPr>
              <a:t>juniors</a:t>
            </a:r>
            <a:endParaRPr sz="2800" dirty="0">
              <a:cs typeface="Arial"/>
            </a:endParaRPr>
          </a:p>
          <a:p>
            <a:pPr marL="241300" indent="-228600">
              <a:spcBef>
                <a:spcPts val="2185"/>
              </a:spcBef>
              <a:buFont typeface="Arial"/>
              <a:buChar char="•"/>
              <a:tabLst>
                <a:tab pos="241300" algn="l"/>
              </a:tabLst>
            </a:pPr>
            <a:r>
              <a:rPr sz="2800" dirty="0">
                <a:cs typeface="Arial"/>
              </a:rPr>
              <a:t>Lecturer:</a:t>
            </a:r>
            <a:r>
              <a:rPr sz="2800" spc="-100" dirty="0">
                <a:cs typeface="Arial"/>
              </a:rPr>
              <a:t> </a:t>
            </a:r>
            <a:r>
              <a:rPr sz="2800" dirty="0">
                <a:cs typeface="Arial"/>
              </a:rPr>
              <a:t>Keith</a:t>
            </a:r>
            <a:r>
              <a:rPr sz="2800" spc="-105" dirty="0">
                <a:cs typeface="Arial"/>
              </a:rPr>
              <a:t> </a:t>
            </a:r>
            <a:r>
              <a:rPr sz="2800" dirty="0">
                <a:cs typeface="Arial"/>
              </a:rPr>
              <a:t>Friedman</a:t>
            </a:r>
            <a:r>
              <a:rPr sz="2800" spc="-90" dirty="0">
                <a:cs typeface="Arial"/>
              </a:rPr>
              <a:t> </a:t>
            </a:r>
            <a:r>
              <a:rPr sz="2800" spc="-10" dirty="0">
                <a:cs typeface="Arial"/>
              </a:rPr>
              <a:t>(ChE)</a:t>
            </a:r>
            <a:endParaRPr sz="2800" dirty="0">
              <a:cs typeface="Arial"/>
            </a:endParaRPr>
          </a:p>
          <a:p>
            <a:pPr marL="241300" indent="-228600">
              <a:spcBef>
                <a:spcPts val="2185"/>
              </a:spcBef>
              <a:buFont typeface="Arial"/>
              <a:buChar char="•"/>
              <a:tabLst>
                <a:tab pos="241300" algn="l"/>
              </a:tabLst>
            </a:pPr>
            <a:r>
              <a:rPr sz="2800" dirty="0">
                <a:cs typeface="Arial"/>
              </a:rPr>
              <a:t>R.A.</a:t>
            </a:r>
            <a:r>
              <a:rPr sz="2800" spc="-90" dirty="0">
                <a:cs typeface="Arial"/>
              </a:rPr>
              <a:t> </a:t>
            </a:r>
            <a:r>
              <a:rPr sz="2800" dirty="0">
                <a:cs typeface="Arial"/>
              </a:rPr>
              <a:t>Johnson,</a:t>
            </a:r>
            <a:r>
              <a:rPr sz="2800" spc="-80" dirty="0">
                <a:cs typeface="Arial"/>
              </a:rPr>
              <a:t> </a:t>
            </a:r>
            <a:r>
              <a:rPr sz="2800" i="1" dirty="0">
                <a:cs typeface="Arial"/>
              </a:rPr>
              <a:t>Statistics</a:t>
            </a:r>
            <a:r>
              <a:rPr sz="2800" i="1" spc="-75" dirty="0">
                <a:cs typeface="Arial"/>
              </a:rPr>
              <a:t> </a:t>
            </a:r>
            <a:r>
              <a:rPr sz="2800" i="1" dirty="0">
                <a:cs typeface="Arial"/>
              </a:rPr>
              <a:t>&amp;</a:t>
            </a:r>
            <a:r>
              <a:rPr sz="2800" i="1" spc="-85" dirty="0">
                <a:cs typeface="Arial"/>
              </a:rPr>
              <a:t> </a:t>
            </a:r>
            <a:r>
              <a:rPr sz="2800" i="1" dirty="0">
                <a:cs typeface="Arial"/>
              </a:rPr>
              <a:t>Probability</a:t>
            </a:r>
            <a:r>
              <a:rPr sz="2800" i="1" spc="-70" dirty="0">
                <a:cs typeface="Arial"/>
              </a:rPr>
              <a:t> </a:t>
            </a:r>
            <a:r>
              <a:rPr sz="2800" i="1" dirty="0">
                <a:cs typeface="Arial"/>
              </a:rPr>
              <a:t>for</a:t>
            </a:r>
            <a:r>
              <a:rPr sz="2800" i="1" spc="-90" dirty="0">
                <a:cs typeface="Arial"/>
              </a:rPr>
              <a:t> </a:t>
            </a:r>
            <a:r>
              <a:rPr sz="2800" i="1" spc="-10" dirty="0">
                <a:cs typeface="Arial"/>
              </a:rPr>
              <a:t>Engineers</a:t>
            </a:r>
            <a:endParaRPr sz="2800" dirty="0">
              <a:cs typeface="Arial"/>
            </a:endParaRPr>
          </a:p>
          <a:p>
            <a:pPr marL="240665" marR="349885" indent="-228600">
              <a:lnSpc>
                <a:spcPct val="110000"/>
              </a:lnSpc>
              <a:spcBef>
                <a:spcPts val="1870"/>
              </a:spcBef>
              <a:buFont typeface="Arial"/>
              <a:buChar char="•"/>
              <a:tabLst>
                <a:tab pos="241300" algn="l"/>
              </a:tabLst>
            </a:pPr>
            <a:r>
              <a:rPr sz="2800" dirty="0">
                <a:cs typeface="Arial"/>
              </a:rPr>
              <a:t>Linear</a:t>
            </a:r>
            <a:r>
              <a:rPr sz="2800" spc="-85" dirty="0">
                <a:cs typeface="Arial"/>
              </a:rPr>
              <a:t> </a:t>
            </a:r>
            <a:r>
              <a:rPr sz="2800" dirty="0">
                <a:cs typeface="Arial"/>
              </a:rPr>
              <a:t>regression,</a:t>
            </a:r>
            <a:r>
              <a:rPr sz="2800" spc="-75" dirty="0">
                <a:cs typeface="Arial"/>
              </a:rPr>
              <a:t> </a:t>
            </a:r>
            <a:r>
              <a:rPr sz="2800" dirty="0">
                <a:cs typeface="Arial"/>
              </a:rPr>
              <a:t>JMP,</a:t>
            </a:r>
            <a:r>
              <a:rPr sz="2800" spc="-90" dirty="0">
                <a:cs typeface="Arial"/>
              </a:rPr>
              <a:t> </a:t>
            </a:r>
            <a:r>
              <a:rPr sz="2800" dirty="0">
                <a:cs typeface="Arial"/>
              </a:rPr>
              <a:t>simple</a:t>
            </a:r>
            <a:r>
              <a:rPr sz="2800" spc="-75" dirty="0">
                <a:cs typeface="Arial"/>
              </a:rPr>
              <a:t> </a:t>
            </a:r>
            <a:r>
              <a:rPr sz="2800" spc="-10" dirty="0">
                <a:cs typeface="Arial"/>
              </a:rPr>
              <a:t>distributions, </a:t>
            </a:r>
            <a:r>
              <a:rPr sz="2800" dirty="0">
                <a:cs typeface="Arial"/>
              </a:rPr>
              <a:t>confidence</a:t>
            </a:r>
            <a:r>
              <a:rPr sz="2800" spc="-120" dirty="0">
                <a:cs typeface="Arial"/>
              </a:rPr>
              <a:t> </a:t>
            </a:r>
            <a:r>
              <a:rPr sz="2800" dirty="0">
                <a:cs typeface="Arial"/>
              </a:rPr>
              <a:t>intervals,</a:t>
            </a:r>
            <a:r>
              <a:rPr lang="en-US" sz="2800" dirty="0">
                <a:cs typeface="Arial"/>
              </a:rPr>
              <a:t> </a:t>
            </a:r>
            <a:r>
              <a:rPr lang="en-US" sz="2800" spc="-114" dirty="0">
                <a:cs typeface="Arial"/>
              </a:rPr>
              <a:t>ANOVA, </a:t>
            </a:r>
            <a:r>
              <a:rPr sz="2800" dirty="0">
                <a:cs typeface="Arial"/>
              </a:rPr>
              <a:t>hypothesis</a:t>
            </a:r>
            <a:r>
              <a:rPr sz="2800" spc="-110" dirty="0">
                <a:cs typeface="Arial"/>
              </a:rPr>
              <a:t> </a:t>
            </a:r>
            <a:r>
              <a:rPr sz="2800" dirty="0">
                <a:cs typeface="Arial"/>
              </a:rPr>
              <a:t>testing,</a:t>
            </a:r>
            <a:r>
              <a:rPr sz="2800" spc="-125" dirty="0">
                <a:cs typeface="Arial"/>
              </a:rPr>
              <a:t> </a:t>
            </a:r>
            <a:r>
              <a:rPr sz="2800" dirty="0">
                <a:cs typeface="Arial"/>
              </a:rPr>
              <a:t>design</a:t>
            </a:r>
            <a:r>
              <a:rPr sz="2800" spc="-95" dirty="0">
                <a:cs typeface="Arial"/>
              </a:rPr>
              <a:t> </a:t>
            </a:r>
            <a:r>
              <a:rPr sz="2800" dirty="0">
                <a:cs typeface="Arial"/>
              </a:rPr>
              <a:t>of</a:t>
            </a:r>
            <a:r>
              <a:rPr sz="2800" spc="-110" dirty="0">
                <a:cs typeface="Arial"/>
              </a:rPr>
              <a:t> </a:t>
            </a:r>
            <a:r>
              <a:rPr sz="2800" dirty="0">
                <a:cs typeface="Arial"/>
              </a:rPr>
              <a:t>experiments,</a:t>
            </a:r>
            <a:r>
              <a:rPr sz="2800" spc="-80" dirty="0">
                <a:cs typeface="Arial"/>
              </a:rPr>
              <a:t> </a:t>
            </a:r>
            <a:r>
              <a:rPr sz="2800" dirty="0">
                <a:cs typeface="Arial"/>
              </a:rPr>
              <a:t>statistical</a:t>
            </a:r>
            <a:r>
              <a:rPr sz="2800" spc="-85" dirty="0">
                <a:cs typeface="Arial"/>
              </a:rPr>
              <a:t> </a:t>
            </a:r>
            <a:r>
              <a:rPr sz="2800" dirty="0">
                <a:cs typeface="Arial"/>
              </a:rPr>
              <a:t>process</a:t>
            </a:r>
            <a:r>
              <a:rPr sz="2800" spc="-90" dirty="0">
                <a:cs typeface="Arial"/>
              </a:rPr>
              <a:t> </a:t>
            </a:r>
            <a:r>
              <a:rPr sz="2800" spc="-10" dirty="0">
                <a:cs typeface="Arial"/>
              </a:rPr>
              <a:t>control</a:t>
            </a:r>
            <a:endParaRPr lang="en-US" sz="2800" spc="-10" dirty="0">
              <a:cs typeface="Arial"/>
            </a:endParaRPr>
          </a:p>
        </p:txBody>
      </p:sp>
      <p:sp>
        <p:nvSpPr>
          <p:cNvPr id="5" name="Slide Number Placeholder 4">
            <a:extLst>
              <a:ext uri="{FF2B5EF4-FFF2-40B4-BE49-F238E27FC236}">
                <a16:creationId xmlns:a16="http://schemas.microsoft.com/office/drawing/2014/main" id="{053F32B6-AF5D-4C8D-ACFB-5190F58A6ADC}"/>
              </a:ext>
            </a:extLst>
          </p:cNvPr>
          <p:cNvSpPr>
            <a:spLocks noGrp="1"/>
          </p:cNvSpPr>
          <p:nvPr>
            <p:ph type="sldNum" sz="quarter" idx="12"/>
          </p:nvPr>
        </p:nvSpPr>
        <p:spPr>
          <a:xfrm>
            <a:off x="11840368" y="6601100"/>
            <a:ext cx="393334" cy="296562"/>
          </a:xfrm>
        </p:spPr>
        <p:txBody>
          <a:bodyPr/>
          <a:lstStyle/>
          <a:p>
            <a:fld id="{500691C3-F3C9-41F0-9E68-FAA0264DC715}" type="slidenum">
              <a:rPr lang="en-US" smtClean="0"/>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4|6.8|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9088</TotalTime>
  <Words>1730</Words>
  <Application>Microsoft Office PowerPoint</Application>
  <PresentationFormat>Widescreen</PresentationFormat>
  <Paragraphs>187</Paragraphs>
  <Slides>17</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ＭＳ Ｐゴシック</vt:lpstr>
      <vt:lpstr>宋体</vt:lpstr>
      <vt:lpstr>Arial</vt:lpstr>
      <vt:lpstr>Avenir Black</vt:lpstr>
      <vt:lpstr>Avenir Roman</vt:lpstr>
      <vt:lpstr>Avenir-Book</vt:lpstr>
      <vt:lpstr>Calibri</vt:lpstr>
      <vt:lpstr>Calibri Light</vt:lpstr>
      <vt:lpstr>Times New Roman</vt:lpstr>
      <vt:lpstr>Wingdings</vt:lpstr>
      <vt:lpstr>Office Theme</vt:lpstr>
      <vt:lpstr>Sampling of Data Education in ChE Curricula*</vt:lpstr>
      <vt:lpstr>Purpose and Goals of This Presentation</vt:lpstr>
      <vt:lpstr>Why ChEs needs to learn process data analytics</vt:lpstr>
      <vt:lpstr>Data Analytics at All Levels in the Chemical Industry</vt:lpstr>
      <vt:lpstr>Examples of Typical Data Analytics Applications</vt:lpstr>
      <vt:lpstr>Spectrum of Data Education in ChE Curricula</vt:lpstr>
      <vt:lpstr>Sample Topics in Statistics/Data Analytics Courses in ChE </vt:lpstr>
      <vt:lpstr>Example: Data Education at the University of Buffalo</vt:lpstr>
      <vt:lpstr>Example: Data Education at UT Austin</vt:lpstr>
      <vt:lpstr>Example: Data Education at Brigham Young University</vt:lpstr>
      <vt:lpstr>Example: Data Education at MIT (Elective)</vt:lpstr>
      <vt:lpstr>Course covers a wide variety of process datasets</vt:lpstr>
      <vt:lpstr>Course only uses authentic data</vt:lpstr>
      <vt:lpstr>MIT Curriculum: A ChE Specialization in Process Data Analytics</vt:lpstr>
      <vt:lpstr>Course Decision to Make: Which Software to Use?</vt:lpstr>
      <vt:lpstr>Challenges and Synergies</vt:lpstr>
      <vt:lpstr>Hands-on exploration of web-based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Research Directions in Big Data</dc:title>
  <dc:creator>User1</dc:creator>
  <cp:lastModifiedBy> </cp:lastModifiedBy>
  <cp:revision>440</cp:revision>
  <dcterms:created xsi:type="dcterms:W3CDTF">2016-02-25T20:16:17Z</dcterms:created>
  <dcterms:modified xsi:type="dcterms:W3CDTF">2022-07-26T23:29:13Z</dcterms:modified>
</cp:coreProperties>
</file>